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1" r:id="rId2"/>
    <p:sldId id="292" r:id="rId3"/>
    <p:sldId id="293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7" r:id="rId12"/>
    <p:sldId id="288" r:id="rId13"/>
    <p:sldId id="289" r:id="rId14"/>
    <p:sldId id="29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0505"/>
    <a:srgbClr val="DB0707"/>
    <a:srgbClr val="8F1C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20" autoAdjust="0"/>
    <p:restoredTop sz="94660"/>
  </p:normalViewPr>
  <p:slideViewPr>
    <p:cSldViewPr>
      <p:cViewPr varScale="1">
        <p:scale>
          <a:sx n="88" d="100"/>
          <a:sy n="88" d="100"/>
        </p:scale>
        <p:origin x="96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EED59D-FA59-49EA-BCC5-A80905FFD67A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69F6E43-AE9E-40B7-876F-F1E903D773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21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BAC62-D376-435B-8012-52305CBD8DD1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A6A6C-DC59-4159-ABAE-0D6F664447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21052-6F61-41B2-94A8-3CA71482CFFC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A395-9C5A-4A46-9308-CB1076AC4C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91B20-1014-44E7-A209-A9190D7F172A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7B338-4375-4304-ACA9-1CECFA7EC9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1A2FD-CE94-487C-A86F-CFCDD80FA6D4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B21D4-0E09-4865-B0B2-3536B292F5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87A9A-3589-4B75-B325-FBBFB73C14CF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D5AD6-4766-42A0-919B-7ED242533C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878E-8FFB-4CEB-98E7-47CE948F659D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BD9C1-C121-4AFC-BC57-A7D1996CA6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EE280-DFA6-4D3B-910A-6F3CBC5E34A7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B907A-8BE7-40AC-83A1-2E62D6813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F4BCB-40B1-47DA-8EB7-D8BF30B83B18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935C4-3CB4-42CE-A656-9A89C35F5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4A8DF-D5B5-40D2-9802-1F7F36918537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524C3-55D7-4793-82DD-BEC767AE36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6BB4-358A-4815-875F-476AA5B1AC00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550AA-2CC4-4763-852B-47978D4219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D2B44-6E71-4E21-A970-288F8CC8DEF7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07820-EA86-4169-A9A5-94E574957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D2C904-ABB7-4114-96BC-36E6B954887C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CB7A54-CB31-443A-A3DE-7D02DAC263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 17 classifications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06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>
                <a:solidFill>
                  <a:srgbClr val="C00000"/>
                </a:solidFill>
              </a:rPr>
              <a:t>Biodiversity and Taxonomy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800"/>
              <a:t>Biologists have named and classified over 2 million species.</a:t>
            </a:r>
          </a:p>
          <a:p>
            <a:endParaRPr lang="en-US" sz="1100"/>
          </a:p>
          <a:p>
            <a:r>
              <a:rPr lang="en-US" sz="2800"/>
              <a:t>Only a fraction of the total number of species on Earth</a:t>
            </a:r>
          </a:p>
          <a:p>
            <a:pPr lvl="1"/>
            <a:r>
              <a:rPr lang="en-US" sz="2400"/>
              <a:t>thousands of new species discovered each year.</a:t>
            </a:r>
          </a:p>
          <a:p>
            <a:pPr lvl="1"/>
            <a:endParaRPr lang="en-US" sz="1200"/>
          </a:p>
          <a:p>
            <a:r>
              <a:rPr lang="en-US" sz="2800" b="1"/>
              <a:t>Biodiversity</a:t>
            </a:r>
            <a:r>
              <a:rPr lang="en-US" sz="2800"/>
              <a:t> – the variety of organisms considered at all levels from populations to ecosystems.</a:t>
            </a:r>
          </a:p>
          <a:p>
            <a:endParaRPr lang="en-US" sz="1200"/>
          </a:p>
          <a:p>
            <a:r>
              <a:rPr lang="en-US" sz="2800" b="1"/>
              <a:t>Taxonomy</a:t>
            </a:r>
            <a:r>
              <a:rPr lang="en-US" sz="2800"/>
              <a:t> is the science of describing, naming, and classifying organisms.</a:t>
            </a:r>
          </a:p>
          <a:p>
            <a:endParaRPr lang="en-US" sz="2800"/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10398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</a:rPr>
              <a:t>The Linnaean System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</a:p>
          <a:p>
            <a:pPr lvl="1">
              <a:defRPr/>
            </a:pPr>
            <a:r>
              <a:rPr lang="en-US" sz="2400" dirty="0" err="1"/>
              <a:t>Carolus</a:t>
            </a:r>
            <a:r>
              <a:rPr lang="en-US" sz="2400" dirty="0"/>
              <a:t> Linnaeus devised a seven-level hierarchical system for classifying organisms according to their form and structure. </a:t>
            </a:r>
          </a:p>
          <a:p>
            <a:pPr lvl="1">
              <a:defRPr/>
            </a:pPr>
            <a:endParaRPr lang="en-US" sz="1200" dirty="0"/>
          </a:p>
          <a:p>
            <a:pPr lvl="1">
              <a:defRPr/>
            </a:pPr>
            <a:r>
              <a:rPr lang="en-US" sz="2400" dirty="0"/>
              <a:t>From the most general to the most specific: kingdom, phylum, class, order, family, genus, and species.</a:t>
            </a:r>
          </a:p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</a:rPr>
              <a:t>Binomial Nomenclature</a:t>
            </a:r>
            <a:endParaRPr lang="en-US" sz="28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sz="2400" dirty="0"/>
              <a:t>An important part of Linnaeus’s system was assigning each species a two-part scientific name—a genus name, such as </a:t>
            </a:r>
            <a:r>
              <a:rPr lang="en-US" sz="2400" i="1" dirty="0"/>
              <a:t>Homo</a:t>
            </a:r>
            <a:r>
              <a:rPr lang="en-US" sz="2400" dirty="0"/>
              <a:t>, and a species identifier, such as </a:t>
            </a:r>
            <a:r>
              <a:rPr lang="en-US" sz="2400" i="1" dirty="0"/>
              <a:t>sapiens</a:t>
            </a:r>
            <a:r>
              <a:rPr lang="en-US" sz="2400" dirty="0"/>
              <a:t>.</a:t>
            </a:r>
          </a:p>
          <a:p>
            <a:pPr lvl="1">
              <a:defRPr/>
            </a:pPr>
            <a:endParaRPr lang="en-US" sz="1200" dirty="0"/>
          </a:p>
          <a:p>
            <a:pPr lvl="1">
              <a:defRPr/>
            </a:pPr>
            <a:r>
              <a:rPr lang="en-US" sz="2400" dirty="0"/>
              <a:t>This system of a two-part name is known as </a:t>
            </a:r>
            <a:r>
              <a:rPr lang="en-US" sz="2400" b="1" dirty="0"/>
              <a:t>binomial nomenclature.</a:t>
            </a:r>
          </a:p>
          <a:p>
            <a:pPr marL="457200" lvl="1" indent="0">
              <a:buFont typeface="Arial" charset="0"/>
              <a:buNone/>
              <a:defRPr/>
            </a:pPr>
            <a:endParaRPr lang="en-US" sz="2400" dirty="0"/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071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0" y="-762000"/>
            <a:ext cx="9144000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2640" tIns="914112" rIns="1142640" bIns="914112">
            <a:spAutoFit/>
          </a:bodyPr>
          <a:lstStyle/>
          <a:p>
            <a:br>
              <a:rPr lang="en-US" b="1">
                <a:latin typeface="Comic Sans MS" pitchFamily="66" charset="0"/>
                <a:cs typeface="Times New Roman" pitchFamily="18" charset="0"/>
              </a:rPr>
            </a:br>
            <a:br>
              <a:rPr lang="en-US" b="1">
                <a:latin typeface="Comic Sans MS" pitchFamily="66" charset="0"/>
                <a:cs typeface="Times New Roman" pitchFamily="18" charset="0"/>
              </a:rPr>
            </a:br>
            <a:endParaRPr lang="en-US" sz="2800">
              <a:latin typeface="Comic Sans MS" pitchFamily="66" charset="0"/>
            </a:endParaRPr>
          </a:p>
        </p:txBody>
      </p:sp>
      <p:pic>
        <p:nvPicPr>
          <p:cNvPr id="16386" name="Picture 4" descr="modclassificationtab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8382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62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600" b="1">
                <a:solidFill>
                  <a:srgbClr val="C00000"/>
                </a:solidFill>
              </a:rPr>
              <a:t>Identifying Organisms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sz="2800"/>
              <a:t>One method used to help identify species is the use of a dichotomous key. </a:t>
            </a:r>
          </a:p>
          <a:p>
            <a:endParaRPr lang="en-US" sz="1100"/>
          </a:p>
          <a:p>
            <a:r>
              <a:rPr lang="en-US" sz="2800"/>
              <a:t>A dichotomous key uses pairs of contrasting, descriptive statements to lead to the identification of an organism.</a:t>
            </a:r>
          </a:p>
        </p:txBody>
      </p:sp>
    </p:spTree>
    <p:extLst>
      <p:ext uri="{BB962C8B-B14F-4D97-AF65-F5344CB8AC3E}">
        <p14:creationId xmlns:p14="http://schemas.microsoft.com/office/powerpoint/2010/main" val="368095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609600"/>
            <a:ext cx="7696200" cy="5943600"/>
          </a:xfrm>
        </p:spPr>
      </p:pic>
    </p:spTree>
    <p:extLst>
      <p:ext uri="{BB962C8B-B14F-4D97-AF65-F5344CB8AC3E}">
        <p14:creationId xmlns:p14="http://schemas.microsoft.com/office/powerpoint/2010/main" val="157848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SPI 3210.5.6 </a:t>
            </a:r>
            <a:r>
              <a:rPr lang="en-US" dirty="0"/>
              <a:t>Infer relatedness among different organisms using modern classification systems. 	</a:t>
            </a:r>
          </a:p>
          <a:p>
            <a:r>
              <a:rPr lang="en-US" b="1" dirty="0"/>
              <a:t>CLE 3210.5.6 </a:t>
            </a:r>
            <a:r>
              <a:rPr lang="en-US" dirty="0"/>
              <a:t>Explore the evolutionary basis of modern classification systems. 	</a:t>
            </a:r>
          </a:p>
          <a:p>
            <a:r>
              <a:rPr lang="en-US" b="1" dirty="0"/>
              <a:t>3210.5.5 </a:t>
            </a:r>
            <a:r>
              <a:rPr lang="en-US" dirty="0"/>
              <a:t>Use a dichotomous key to identify an unknown organism.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define and use a dichotomous key</a:t>
            </a:r>
          </a:p>
          <a:p>
            <a:r>
              <a:rPr lang="en-US" dirty="0"/>
              <a:t>2. ascribe taxonomic classifications</a:t>
            </a:r>
          </a:p>
          <a:p>
            <a:r>
              <a:rPr lang="en-US" dirty="0"/>
              <a:t>3. determine how distantly or closely related something is</a:t>
            </a:r>
          </a:p>
        </p:txBody>
      </p:sp>
    </p:spTree>
    <p:extLst>
      <p:ext uri="{BB962C8B-B14F-4D97-AF65-F5344CB8AC3E}">
        <p14:creationId xmlns:p14="http://schemas.microsoft.com/office/powerpoint/2010/main" val="105026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Systematics</a:t>
            </a:r>
          </a:p>
          <a:p>
            <a:pPr>
              <a:defRPr/>
            </a:pPr>
            <a:r>
              <a:rPr lang="en-US" sz="2800" dirty="0"/>
              <a:t>Linnaeus grouped organisms according to similarities he could observe.</a:t>
            </a:r>
          </a:p>
          <a:p>
            <a:pPr>
              <a:defRPr/>
            </a:pPr>
            <a:endParaRPr lang="en-US" sz="1100" dirty="0"/>
          </a:p>
          <a:p>
            <a:pPr>
              <a:defRPr/>
            </a:pPr>
            <a:r>
              <a:rPr lang="en-US" sz="2800" dirty="0"/>
              <a:t>Modern biologists consider not only visible similarities but also similarities in embryos, chromosomes, and the sequences of proteins and DNA.</a:t>
            </a:r>
          </a:p>
          <a:p>
            <a:pPr>
              <a:defRPr/>
            </a:pPr>
            <a:endParaRPr lang="en-US" sz="1100" dirty="0"/>
          </a:p>
          <a:p>
            <a:pPr>
              <a:defRPr/>
            </a:pPr>
            <a:r>
              <a:rPr lang="en-US" sz="2800" dirty="0"/>
              <a:t>A modern approach to taxonomy is </a:t>
            </a:r>
            <a:r>
              <a:rPr lang="en-US" sz="2800" b="1" dirty="0"/>
              <a:t>systematics,</a:t>
            </a:r>
            <a:r>
              <a:rPr lang="en-US" sz="2800" dirty="0"/>
              <a:t> which analyzes the diversity of organisms in the context of their natural relationships.</a:t>
            </a:r>
          </a:p>
          <a:p>
            <a:pPr>
              <a:defRPr/>
            </a:pPr>
            <a:endParaRPr lang="en-US" sz="1100" dirty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sz="2400"/>
              <a:t>Phylogenetics = analysis of the evolutionary or ancestral relationship among different organisms.</a:t>
            </a:r>
          </a:p>
          <a:p>
            <a:endParaRPr lang="en-US" sz="1100"/>
          </a:p>
          <a:p>
            <a:r>
              <a:rPr lang="en-US" sz="2400"/>
              <a:t>A </a:t>
            </a:r>
            <a:r>
              <a:rPr lang="en-US" sz="2400" b="1"/>
              <a:t>phylogenetic diagram</a:t>
            </a:r>
            <a:r>
              <a:rPr lang="en-US" sz="2400"/>
              <a:t> displays how closely related a group of organisms are thought to be. (phylogenetic tree)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133600"/>
            <a:ext cx="5562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Cladistics</a:t>
            </a:r>
          </a:p>
          <a:p>
            <a:pPr lvl="1">
              <a:defRPr/>
            </a:pPr>
            <a:r>
              <a:rPr lang="en-US" b="1" dirty="0"/>
              <a:t>Cladistics</a:t>
            </a:r>
            <a:r>
              <a:rPr lang="en-US" dirty="0"/>
              <a:t> uses </a:t>
            </a:r>
            <a:r>
              <a:rPr lang="en-US" b="1" dirty="0"/>
              <a:t>shared, derived characters</a:t>
            </a:r>
            <a:r>
              <a:rPr lang="en-US" dirty="0"/>
              <a:t> as the only criterion for grouping organisms.</a:t>
            </a:r>
          </a:p>
          <a:p>
            <a:pPr lvl="1">
              <a:defRPr/>
            </a:pPr>
            <a:endParaRPr lang="en-US" sz="1100" dirty="0"/>
          </a:p>
          <a:p>
            <a:pPr lvl="1">
              <a:defRPr/>
            </a:pPr>
            <a:r>
              <a:rPr lang="en-US" b="1" dirty="0"/>
              <a:t>Shared character </a:t>
            </a:r>
            <a:r>
              <a:rPr lang="en-US" dirty="0"/>
              <a:t>= feature all members of a group have in common (hair in mammals)</a:t>
            </a:r>
          </a:p>
          <a:p>
            <a:pPr lvl="1">
              <a:defRPr/>
            </a:pPr>
            <a:endParaRPr lang="en-US" sz="1100" dirty="0"/>
          </a:p>
          <a:p>
            <a:pPr lvl="1">
              <a:defRPr/>
            </a:pPr>
            <a:r>
              <a:rPr lang="en-US" b="1" dirty="0"/>
              <a:t>Derived character</a:t>
            </a:r>
            <a:r>
              <a:rPr lang="en-US" dirty="0"/>
              <a:t> = feature that evolved in within the group under consideration </a:t>
            </a:r>
          </a:p>
          <a:p>
            <a:pPr lvl="1">
              <a:defRPr/>
            </a:pPr>
            <a:endParaRPr lang="en-US" sz="1100" dirty="0"/>
          </a:p>
          <a:p>
            <a:pPr lvl="1">
              <a:defRPr/>
            </a:pPr>
            <a:r>
              <a:rPr lang="en-US" dirty="0"/>
              <a:t>Organisms that share one or more derived characters probably inherited those characters from a common ancestor.</a:t>
            </a:r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/>
              <a:t>Clade = group of organisms that includes an ancestor plus all of its descendants.</a:t>
            </a:r>
          </a:p>
          <a:p>
            <a:pPr marL="342900" lvl="1" indent="-342900">
              <a:buFont typeface="Arial" charset="0"/>
              <a:buChar char="•"/>
            </a:pPr>
            <a:endParaRPr lang="en-US" sz="1100"/>
          </a:p>
          <a:p>
            <a:r>
              <a:rPr lang="en-US" sz="2800"/>
              <a:t>Cladogram = phylogenetic diagram based on cladistics</a:t>
            </a:r>
          </a:p>
          <a:p>
            <a:endParaRPr lang="en-US" sz="2800"/>
          </a:p>
        </p:txBody>
      </p:sp>
      <p:pic>
        <p:nvPicPr>
          <p:cNvPr id="4" name="Picture 10" descr="p14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362200"/>
            <a:ext cx="8196263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rgbClr val="C00000"/>
                </a:solidFill>
              </a:rPr>
              <a:t>Molecular Cladistics</a:t>
            </a:r>
          </a:p>
          <a:p>
            <a:pPr lvl="1"/>
            <a:r>
              <a:rPr lang="en-US"/>
              <a:t>Molecular similarities (such as similar amino acid or nucleotide sequences), as well as chromosome comparisons, can help determine common ancestry.</a:t>
            </a:r>
          </a:p>
          <a:p>
            <a:endParaRPr lang="en-US"/>
          </a:p>
        </p:txBody>
      </p:sp>
      <p:pic>
        <p:nvPicPr>
          <p:cNvPr id="4" name="Picture 11" descr="p14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514600"/>
            <a:ext cx="868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Phylogenetic Diagram of Mammals</a:t>
            </a:r>
          </a:p>
        </p:txBody>
      </p:sp>
      <p:pic>
        <p:nvPicPr>
          <p:cNvPr id="24578" name="Picture 10" descr="p146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524000"/>
            <a:ext cx="8229600" cy="42672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428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Comic Sans MS</vt:lpstr>
      <vt:lpstr>Times New Roman</vt:lpstr>
      <vt:lpstr>Office Theme</vt:lpstr>
      <vt:lpstr>Ch 17 classifications</vt:lpstr>
      <vt:lpstr>Standards </vt:lpstr>
      <vt:lpstr>Objectives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Phylogenetic Diagram of Mammals</vt:lpstr>
      <vt:lpstr>Biodiversity and Taxonomy</vt:lpstr>
      <vt:lpstr>PowerPoint Presentation</vt:lpstr>
      <vt:lpstr>PowerPoint Presentation</vt:lpstr>
      <vt:lpstr>Identifying Organisms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Stephanie Brubeck</cp:lastModifiedBy>
  <cp:revision>58</cp:revision>
  <dcterms:created xsi:type="dcterms:W3CDTF">2012-03-11T20:17:15Z</dcterms:created>
  <dcterms:modified xsi:type="dcterms:W3CDTF">2017-02-27T21:18:31Z</dcterms:modified>
</cp:coreProperties>
</file>