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8" r:id="rId3"/>
    <p:sldId id="300" r:id="rId4"/>
    <p:sldId id="275" r:id="rId5"/>
    <p:sldId id="268" r:id="rId6"/>
    <p:sldId id="272" r:id="rId7"/>
    <p:sldId id="274" r:id="rId8"/>
    <p:sldId id="273" r:id="rId9"/>
    <p:sldId id="299" r:id="rId10"/>
    <p:sldId id="257" r:id="rId11"/>
    <p:sldId id="259" r:id="rId12"/>
    <p:sldId id="260" r:id="rId13"/>
    <p:sldId id="261" r:id="rId14"/>
    <p:sldId id="270" r:id="rId15"/>
    <p:sldId id="271" r:id="rId16"/>
    <p:sldId id="262" r:id="rId17"/>
    <p:sldId id="263" r:id="rId18"/>
    <p:sldId id="264" r:id="rId19"/>
    <p:sldId id="265" r:id="rId20"/>
    <p:sldId id="266" r:id="rId21"/>
    <p:sldId id="301" r:id="rId22"/>
    <p:sldId id="267" r:id="rId23"/>
    <p:sldId id="269" r:id="rId24"/>
    <p:sldId id="276" r:id="rId25"/>
    <p:sldId id="277" r:id="rId26"/>
    <p:sldId id="280" r:id="rId27"/>
    <p:sldId id="279" r:id="rId28"/>
    <p:sldId id="297" r:id="rId29"/>
    <p:sldId id="278" r:id="rId30"/>
    <p:sldId id="282" r:id="rId31"/>
    <p:sldId id="307" r:id="rId32"/>
    <p:sldId id="306" r:id="rId33"/>
    <p:sldId id="283" r:id="rId34"/>
    <p:sldId id="281" r:id="rId35"/>
    <p:sldId id="284" r:id="rId36"/>
    <p:sldId id="286" r:id="rId37"/>
    <p:sldId id="285" r:id="rId38"/>
    <p:sldId id="287" r:id="rId39"/>
    <p:sldId id="302" r:id="rId40"/>
    <p:sldId id="289" r:id="rId41"/>
    <p:sldId id="288" r:id="rId42"/>
    <p:sldId id="290" r:id="rId43"/>
    <p:sldId id="291" r:id="rId44"/>
    <p:sldId id="293" r:id="rId45"/>
    <p:sldId id="294" r:id="rId46"/>
    <p:sldId id="295" r:id="rId47"/>
    <p:sldId id="296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59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1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6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8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0BB6-0F33-49FE-9D3C-2B8A03E959AC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F425C-F67A-41F3-98AF-E06276A3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People of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68643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1983546"/>
            <a:ext cx="6381662" cy="4698608"/>
          </a:xfrm>
        </p:spPr>
        <p:txBody>
          <a:bodyPr>
            <a:normAutofit/>
          </a:bodyPr>
          <a:lstStyle/>
          <a:p>
            <a:r>
              <a:rPr lang="en-US" dirty="0"/>
              <a:t>1928</a:t>
            </a:r>
          </a:p>
          <a:p>
            <a:r>
              <a:rPr lang="en-US" dirty="0"/>
              <a:t>Looked at </a:t>
            </a:r>
            <a:r>
              <a:rPr lang="en-US" i="1" dirty="0"/>
              <a:t>Streptococcus pneumoniae</a:t>
            </a:r>
          </a:p>
          <a:p>
            <a:r>
              <a:rPr lang="en-US" dirty="0"/>
              <a:t>Studied virulence- disease-causing strains</a:t>
            </a:r>
          </a:p>
          <a:p>
            <a:r>
              <a:rPr lang="en-US" dirty="0"/>
              <a:t>R strains did nothing</a:t>
            </a:r>
          </a:p>
          <a:p>
            <a:r>
              <a:rPr lang="en-US" dirty="0"/>
              <a:t>S strains killed mice</a:t>
            </a:r>
          </a:p>
          <a:p>
            <a:r>
              <a:rPr lang="en-US" dirty="0"/>
              <a:t>S + R still killed the mice</a:t>
            </a:r>
          </a:p>
          <a:p>
            <a:r>
              <a:rPr lang="en-US" dirty="0"/>
              <a:t>Killed a bunch of mice</a:t>
            </a:r>
          </a:p>
          <a:p>
            <a:r>
              <a:rPr lang="en-US" dirty="0"/>
              <a:t>We care because proved transformation- something transferring genetic material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9" y="1669471"/>
            <a:ext cx="2905650" cy="4266718"/>
          </a:xfrm>
        </p:spPr>
      </p:pic>
    </p:spTree>
    <p:extLst>
      <p:ext uri="{BB962C8B-B14F-4D97-AF65-F5344CB8AC3E}">
        <p14:creationId xmlns:p14="http://schemas.microsoft.com/office/powerpoint/2010/main" val="20630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53" y="56032"/>
            <a:ext cx="7982451" cy="668752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0856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Avery, Colin MacLeod, and </a:t>
            </a:r>
            <a:r>
              <a:rPr lang="en-US" dirty="0" err="1"/>
              <a:t>Maclyn</a:t>
            </a:r>
            <a:r>
              <a:rPr lang="en-US" dirty="0"/>
              <a:t> McCarty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6494204" cy="4303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1944</a:t>
            </a:r>
          </a:p>
          <a:p>
            <a:r>
              <a:rPr lang="en-US" dirty="0"/>
              <a:t>Used proteins to prove what was causing the </a:t>
            </a:r>
            <a:r>
              <a:rPr lang="en-US" dirty="0" err="1"/>
              <a:t>transferrence</a:t>
            </a:r>
            <a:r>
              <a:rPr lang="en-US" dirty="0"/>
              <a:t> </a:t>
            </a:r>
          </a:p>
          <a:p>
            <a:r>
              <a:rPr lang="en-US" dirty="0"/>
              <a:t>Used Protease on proteins</a:t>
            </a:r>
          </a:p>
          <a:p>
            <a:r>
              <a:rPr lang="en-US" dirty="0"/>
              <a:t>Used RNase on RNA</a:t>
            </a:r>
          </a:p>
          <a:p>
            <a:r>
              <a:rPr lang="en-US" dirty="0"/>
              <a:t>Used DNase on DNA</a:t>
            </a:r>
          </a:p>
          <a:p>
            <a:r>
              <a:rPr lang="en-US" dirty="0"/>
              <a:t>Three batches, only the DNase experiment had live mice</a:t>
            </a:r>
          </a:p>
          <a:p>
            <a:r>
              <a:rPr lang="en-US" dirty="0"/>
              <a:t>Killed lots more mice</a:t>
            </a:r>
          </a:p>
          <a:p>
            <a:r>
              <a:rPr lang="en-US" dirty="0"/>
              <a:t>We care because it proved DNA was responsible for transformation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47" y="2527168"/>
            <a:ext cx="4291140" cy="2860760"/>
          </a:xfrm>
        </p:spPr>
      </p:pic>
    </p:spTree>
    <p:extLst>
      <p:ext uri="{BB962C8B-B14F-4D97-AF65-F5344CB8AC3E}">
        <p14:creationId xmlns:p14="http://schemas.microsoft.com/office/powerpoint/2010/main" val="351394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8" y="192505"/>
            <a:ext cx="8396372" cy="6297279"/>
          </a:xfrm>
        </p:spPr>
      </p:pic>
    </p:spTree>
    <p:extLst>
      <p:ext uri="{BB962C8B-B14F-4D97-AF65-F5344CB8AC3E}">
        <p14:creationId xmlns:p14="http://schemas.microsoft.com/office/powerpoint/2010/main" val="129919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Erwin Chargaff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053882"/>
            <a:ext cx="6761489" cy="4346917"/>
          </a:xfrm>
        </p:spPr>
        <p:txBody>
          <a:bodyPr>
            <a:normAutofit/>
          </a:bodyPr>
          <a:lstStyle/>
          <a:p>
            <a:r>
              <a:rPr lang="en-US" dirty="0"/>
              <a:t>1950</a:t>
            </a:r>
          </a:p>
          <a:p>
            <a:r>
              <a:rPr lang="en-US" dirty="0"/>
              <a:t>Discovered 3 base pairing rules, which ones go together</a:t>
            </a:r>
          </a:p>
          <a:p>
            <a:r>
              <a:rPr lang="en-US" dirty="0"/>
              <a:t>Discovered complementary base pairs- how they are matched</a:t>
            </a:r>
          </a:p>
          <a:p>
            <a:r>
              <a:rPr lang="en-US" dirty="0"/>
              <a:t>Purines (A &amp; G) and pyrimidines (T &amp; C &amp; U)</a:t>
            </a:r>
          </a:p>
          <a:p>
            <a:r>
              <a:rPr lang="en-US" dirty="0"/>
              <a:t>Matched A=T= U with two hydrogen bonds</a:t>
            </a:r>
          </a:p>
          <a:p>
            <a:r>
              <a:rPr lang="en-US" dirty="0"/>
              <a:t>Matched C=G with three hydrogen bonds</a:t>
            </a:r>
          </a:p>
          <a:p>
            <a:r>
              <a:rPr lang="en-US" dirty="0"/>
              <a:t>We care because that determined the size of DNA’s width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6" y="1590860"/>
            <a:ext cx="2730073" cy="3807733"/>
          </a:xfrm>
        </p:spPr>
      </p:pic>
    </p:spTree>
    <p:extLst>
      <p:ext uri="{BB962C8B-B14F-4D97-AF65-F5344CB8AC3E}">
        <p14:creationId xmlns:p14="http://schemas.microsoft.com/office/powerpoint/2010/main" val="187550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7" y="91976"/>
            <a:ext cx="8444414" cy="6325159"/>
          </a:xfrm>
        </p:spPr>
      </p:pic>
    </p:spTree>
    <p:extLst>
      <p:ext uri="{BB962C8B-B14F-4D97-AF65-F5344CB8AC3E}">
        <p14:creationId xmlns:p14="http://schemas.microsoft.com/office/powerpoint/2010/main" val="215646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 Hershey and Martha 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  <a:p>
            <a:r>
              <a:rPr lang="en-US" dirty="0"/>
              <a:t>Used bacteriophages- bacterial viruses (makes bacteria sick)</a:t>
            </a:r>
          </a:p>
          <a:p>
            <a:r>
              <a:rPr lang="en-US" dirty="0"/>
              <a:t>Used radioactive isotopes </a:t>
            </a:r>
            <a:r>
              <a:rPr lang="en-US" baseline="30000" dirty="0"/>
              <a:t>35</a:t>
            </a:r>
            <a:r>
              <a:rPr lang="en-US" dirty="0"/>
              <a:t>S on protein and </a:t>
            </a:r>
            <a:r>
              <a:rPr lang="en-US" baseline="30000" dirty="0"/>
              <a:t>32</a:t>
            </a:r>
            <a:r>
              <a:rPr lang="en-US" dirty="0"/>
              <a:t>P on DNA </a:t>
            </a:r>
          </a:p>
          <a:p>
            <a:r>
              <a:rPr lang="en-US" dirty="0"/>
              <a:t>Used </a:t>
            </a:r>
            <a:r>
              <a:rPr lang="en-US" i="1" dirty="0"/>
              <a:t>E. coli </a:t>
            </a:r>
            <a:r>
              <a:rPr lang="en-US" dirty="0"/>
              <a:t>to see which part went in the cell via a blender and centrifuge </a:t>
            </a:r>
          </a:p>
          <a:p>
            <a:r>
              <a:rPr lang="en-US" dirty="0"/>
              <a:t>We care because proved DNA is the hereditary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6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656057" cy="6038432"/>
          </a:xfrm>
        </p:spPr>
      </p:pic>
    </p:spTree>
    <p:extLst>
      <p:ext uri="{BB962C8B-B14F-4D97-AF65-F5344CB8AC3E}">
        <p14:creationId xmlns:p14="http://schemas.microsoft.com/office/powerpoint/2010/main" val="371295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Rosalind Franklin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  <a:p>
            <a:r>
              <a:rPr lang="en-US" dirty="0"/>
              <a:t>Took THE photo 51, with Raymond Gosling</a:t>
            </a:r>
          </a:p>
          <a:p>
            <a:r>
              <a:rPr lang="en-US" dirty="0"/>
              <a:t>Used X-ray crystallography</a:t>
            </a:r>
          </a:p>
          <a:p>
            <a:r>
              <a:rPr lang="en-US" dirty="0"/>
              <a:t>Used by Watson and Crick to determine shape of DNA</a:t>
            </a:r>
          </a:p>
          <a:p>
            <a:endParaRPr lang="en-US" dirty="0"/>
          </a:p>
          <a:p>
            <a:r>
              <a:rPr lang="en-US" dirty="0"/>
              <a:t>First picture by William </a:t>
            </a:r>
            <a:r>
              <a:rPr lang="en-US" dirty="0" err="1"/>
              <a:t>Astbury</a:t>
            </a:r>
            <a:r>
              <a:rPr lang="en-US" dirty="0"/>
              <a:t> in 1937</a:t>
            </a:r>
          </a:p>
        </p:txBody>
      </p:sp>
    </p:spTree>
    <p:extLst>
      <p:ext uri="{BB962C8B-B14F-4D97-AF65-F5344CB8AC3E}">
        <p14:creationId xmlns:p14="http://schemas.microsoft.com/office/powerpoint/2010/main" val="90528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505"/>
            <a:ext cx="10092761" cy="5975977"/>
          </a:xfrm>
        </p:spPr>
      </p:pic>
    </p:spTree>
    <p:extLst>
      <p:ext uri="{BB962C8B-B14F-4D97-AF65-F5344CB8AC3E}">
        <p14:creationId xmlns:p14="http://schemas.microsoft.com/office/powerpoint/2010/main" val="311672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CLE 3210.4.1 </a:t>
            </a:r>
            <a:r>
              <a:rPr lang="en-US" dirty="0"/>
              <a:t>Investigate how genetic information is encoded in nucleic acids. </a:t>
            </a:r>
          </a:p>
          <a:p>
            <a:r>
              <a:rPr lang="en-US" b="1" dirty="0"/>
              <a:t>CLE 3210.4.2 </a:t>
            </a:r>
            <a:r>
              <a:rPr lang="en-US" dirty="0"/>
              <a:t>Describe the relationships among genes, chromosomes, proteins, and hereditary traits	</a:t>
            </a:r>
          </a:p>
          <a:p>
            <a:r>
              <a:rPr lang="en-US" dirty="0"/>
              <a:t>􀀹</a:t>
            </a:r>
            <a:r>
              <a:rPr lang="en-US" b="1" dirty="0"/>
              <a:t>3210.4.1 </a:t>
            </a:r>
            <a:r>
              <a:rPr lang="en-US" dirty="0"/>
              <a:t>Use models of DNA, RNA, and amino acids to explain replication and protein synthesis. 	</a:t>
            </a:r>
          </a:p>
          <a:p>
            <a:r>
              <a:rPr lang="en-US" dirty="0"/>
              <a:t>􀀹</a:t>
            </a:r>
            <a:r>
              <a:rPr lang="en-US" b="1" dirty="0"/>
              <a:t>3210.4.5 </a:t>
            </a:r>
            <a:r>
              <a:rPr lang="en-US" dirty="0"/>
              <a:t>Associate gene mutation with changes in a DNA molecule. 	</a:t>
            </a:r>
          </a:p>
          <a:p>
            <a:r>
              <a:rPr lang="en-US" b="1" dirty="0"/>
              <a:t>SPI 3210.4.1 </a:t>
            </a:r>
            <a:r>
              <a:rPr lang="en-US" dirty="0"/>
              <a:t>Identify the structure and function of DNA. </a:t>
            </a:r>
          </a:p>
          <a:p>
            <a:r>
              <a:rPr lang="en-US" b="1" dirty="0"/>
              <a:t>SPI 3210.4.2 </a:t>
            </a:r>
            <a:r>
              <a:rPr lang="en-US" dirty="0"/>
              <a:t>Associate the process of DNA replication with its biological significance. </a:t>
            </a:r>
          </a:p>
          <a:p>
            <a:r>
              <a:rPr lang="en-US" b="1" dirty="0"/>
              <a:t>SPI 3210.4.3 </a:t>
            </a:r>
            <a:r>
              <a:rPr lang="en-US" dirty="0"/>
              <a:t>Recognize the interactions between DNA and RNA during protein synthesis.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9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regular pattern</a:t>
            </a:r>
          </a:p>
          <a:p>
            <a:r>
              <a:rPr lang="en-US" dirty="0"/>
              <a:t>Distinct X</a:t>
            </a:r>
          </a:p>
          <a:p>
            <a:r>
              <a:rPr lang="en-US" dirty="0"/>
              <a:t>Consistent dimensions – measured the width to be 3.3 Angstrom’s long (0.33 nm)</a:t>
            </a:r>
          </a:p>
          <a:p>
            <a:r>
              <a:rPr lang="en-US" dirty="0"/>
              <a:t>We care because that describes a double helix- shape of DNA</a:t>
            </a:r>
          </a:p>
        </p:txBody>
      </p:sp>
    </p:spTree>
    <p:extLst>
      <p:ext uri="{BB962C8B-B14F-4D97-AF65-F5344CB8AC3E}">
        <p14:creationId xmlns:p14="http://schemas.microsoft.com/office/powerpoint/2010/main" val="186447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double helix twists have two sizes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77" y="2119949"/>
            <a:ext cx="6269207" cy="4171872"/>
          </a:xfrm>
        </p:spPr>
      </p:pic>
    </p:spTree>
    <p:extLst>
      <p:ext uri="{BB962C8B-B14F-4D97-AF65-F5344CB8AC3E}">
        <p14:creationId xmlns:p14="http://schemas.microsoft.com/office/powerpoint/2010/main" val="391322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Maurice Wilkins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  <a:p>
            <a:r>
              <a:rPr lang="en-US" dirty="0"/>
              <a:t>Franklin’s supervisor</a:t>
            </a:r>
          </a:p>
          <a:p>
            <a:r>
              <a:rPr lang="en-US" dirty="0"/>
              <a:t>Showed her photo to Crick (competitor)</a:t>
            </a:r>
          </a:p>
          <a:p>
            <a:r>
              <a:rPr lang="en-US" dirty="0"/>
              <a:t>We care because that lead to the discovery of DNA shape</a:t>
            </a:r>
          </a:p>
        </p:txBody>
      </p:sp>
    </p:spTree>
    <p:extLst>
      <p:ext uri="{BB962C8B-B14F-4D97-AF65-F5344CB8AC3E}">
        <p14:creationId xmlns:p14="http://schemas.microsoft.com/office/powerpoint/2010/main" val="360862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Linus Pauling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1953</a:t>
            </a:r>
          </a:p>
          <a:p>
            <a:r>
              <a:rPr lang="en-US" dirty="0"/>
              <a:t>Watson and Crick’s rival</a:t>
            </a:r>
          </a:p>
          <a:p>
            <a:r>
              <a:rPr lang="en-US" dirty="0"/>
              <a:t>Said DNA was a triple helix with sugar-phosphate on the inside</a:t>
            </a:r>
          </a:p>
          <a:p>
            <a:r>
              <a:rPr lang="en-US" dirty="0"/>
              <a:t>Was wrong</a:t>
            </a:r>
          </a:p>
          <a:p>
            <a:r>
              <a:rPr lang="en-US" dirty="0"/>
              <a:t>We care because it cut down Watson and Crick’s discovery time</a:t>
            </a:r>
          </a:p>
        </p:txBody>
      </p:sp>
    </p:spTree>
    <p:extLst>
      <p:ext uri="{BB962C8B-B14F-4D97-AF65-F5344CB8AC3E}">
        <p14:creationId xmlns:p14="http://schemas.microsoft.com/office/powerpoint/2010/main" val="162670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45" y="365124"/>
            <a:ext cx="3022910" cy="6204117"/>
          </a:xfrm>
        </p:spPr>
      </p:pic>
    </p:spTree>
    <p:extLst>
      <p:ext uri="{BB962C8B-B14F-4D97-AF65-F5344CB8AC3E}">
        <p14:creationId xmlns:p14="http://schemas.microsoft.com/office/powerpoint/2010/main" val="222849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Crick and James 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1953</a:t>
            </a:r>
          </a:p>
          <a:p>
            <a:r>
              <a:rPr lang="en-US" dirty="0"/>
              <a:t>Discover the shape of DNA</a:t>
            </a:r>
          </a:p>
          <a:p>
            <a:r>
              <a:rPr lang="en-US" dirty="0"/>
              <a:t>Alpha double helix with the bases on the inside and the phosphate </a:t>
            </a:r>
            <a:r>
              <a:rPr lang="en-US"/>
              <a:t>sugar backbone on </a:t>
            </a:r>
            <a:r>
              <a:rPr lang="en-US" dirty="0"/>
              <a:t>the outside</a:t>
            </a:r>
          </a:p>
          <a:p>
            <a:r>
              <a:rPr lang="en-US" dirty="0"/>
              <a:t>We care because it is our genetic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621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10" y="196683"/>
            <a:ext cx="6455654" cy="6465124"/>
          </a:xfrm>
        </p:spPr>
      </p:pic>
    </p:spTree>
    <p:extLst>
      <p:ext uri="{BB962C8B-B14F-4D97-AF65-F5344CB8AC3E}">
        <p14:creationId xmlns:p14="http://schemas.microsoft.com/office/powerpoint/2010/main" val="302502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Crick, Watson, and Wilkins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1962</a:t>
            </a:r>
          </a:p>
          <a:p>
            <a:r>
              <a:rPr lang="en-US" dirty="0"/>
              <a:t>Get the Nobel Prize in Medicine for discovering DNA</a:t>
            </a:r>
          </a:p>
        </p:txBody>
      </p:sp>
    </p:spTree>
    <p:extLst>
      <p:ext uri="{BB962C8B-B14F-4D97-AF65-F5344CB8AC3E}">
        <p14:creationId xmlns:p14="http://schemas.microsoft.com/office/powerpoint/2010/main" val="409455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functions of DNA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genetic information</a:t>
            </a:r>
          </a:p>
          <a:p>
            <a:r>
              <a:rPr lang="en-US" dirty="0"/>
              <a:t>2. built in timers so cells cannot live forever</a:t>
            </a:r>
          </a:p>
          <a:p>
            <a:r>
              <a:rPr lang="en-US" dirty="0"/>
              <a:t>3. how traits get passed from parent to offspring</a:t>
            </a:r>
          </a:p>
        </p:txBody>
      </p:sp>
    </p:spTree>
    <p:extLst>
      <p:ext uri="{BB962C8B-B14F-4D97-AF65-F5344CB8AC3E}">
        <p14:creationId xmlns:p14="http://schemas.microsoft.com/office/powerpoint/2010/main" val="29712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Crick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Later discovered the codon- set of three bases to make one amino acid</a:t>
            </a:r>
          </a:p>
          <a:p>
            <a:endParaRPr lang="en-US" dirty="0"/>
          </a:p>
          <a:p>
            <a:r>
              <a:rPr lang="en-US" dirty="0"/>
              <a:t>Also discovered central dogma of replication</a:t>
            </a:r>
          </a:p>
          <a:p>
            <a:endParaRPr lang="en-US" dirty="0"/>
          </a:p>
          <a:p>
            <a:r>
              <a:rPr lang="en-US" dirty="0"/>
              <a:t>Amino acids tell how to build proteins</a:t>
            </a:r>
          </a:p>
          <a:p>
            <a:endParaRPr lang="en-US" dirty="0"/>
          </a:p>
          <a:p>
            <a:r>
              <a:rPr lang="en-US" dirty="0"/>
              <a:t>We care because now we can have molecular genetics as a field of study to cure diseases</a:t>
            </a:r>
          </a:p>
        </p:txBody>
      </p:sp>
    </p:spTree>
    <p:extLst>
      <p:ext uri="{BB962C8B-B14F-4D97-AF65-F5344CB8AC3E}">
        <p14:creationId xmlns:p14="http://schemas.microsoft.com/office/powerpoint/2010/main" val="423834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know the 5 main experiments that discovered DNA and the people</a:t>
            </a:r>
          </a:p>
          <a:p>
            <a:r>
              <a:rPr lang="en-US" dirty="0"/>
              <a:t>2. know the parts of DNA and RNA</a:t>
            </a:r>
          </a:p>
          <a:p>
            <a:r>
              <a:rPr lang="en-US" dirty="0"/>
              <a:t>3. know the differences between DNA and RNA</a:t>
            </a:r>
          </a:p>
          <a:p>
            <a:r>
              <a:rPr lang="en-US" dirty="0"/>
              <a:t>4. know which bases match up and how many bonds</a:t>
            </a:r>
          </a:p>
          <a:p>
            <a:r>
              <a:rPr lang="en-US" dirty="0"/>
              <a:t>5. know the direction of DNA</a:t>
            </a:r>
          </a:p>
          <a:p>
            <a:r>
              <a:rPr lang="en-US" dirty="0"/>
              <a:t>6. know how DNA replicates</a:t>
            </a:r>
          </a:p>
          <a:p>
            <a:r>
              <a:rPr lang="en-US" dirty="0"/>
              <a:t>7. know the central dogma</a:t>
            </a:r>
          </a:p>
          <a:p>
            <a:r>
              <a:rPr lang="en-US" dirty="0"/>
              <a:t>8. know the difference between point, genetic, and chromosomal mutations</a:t>
            </a:r>
          </a:p>
          <a:p>
            <a:r>
              <a:rPr lang="en-US" dirty="0"/>
              <a:t>9. know the types of each mutation</a:t>
            </a:r>
          </a:p>
          <a:p>
            <a:r>
              <a:rPr lang="en-US" dirty="0"/>
              <a:t>10. know the enzymes used </a:t>
            </a:r>
            <a:r>
              <a:rPr lang="en-US"/>
              <a:t>in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27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2" y="903940"/>
            <a:ext cx="5419322" cy="5161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51" y="682580"/>
            <a:ext cx="5637358" cy="52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Codon charts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88363" y="2010916"/>
            <a:ext cx="4472327" cy="3620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Codon chart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55" y="2822328"/>
            <a:ext cx="3548129" cy="353236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707138" y="2047385"/>
            <a:ext cx="4474028" cy="385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Codon wheel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594123" y="5825613"/>
            <a:ext cx="113015" cy="110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2487724"/>
            <a:ext cx="4134777" cy="38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5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mRNA to read</a:t>
            </a:r>
          </a:p>
          <a:p>
            <a:endParaRPr lang="en-US" dirty="0"/>
          </a:p>
          <a:p>
            <a:r>
              <a:rPr lang="en-US" dirty="0"/>
              <a:t>Start- AUG or methionine </a:t>
            </a:r>
          </a:p>
          <a:p>
            <a:endParaRPr lang="en-US" dirty="0"/>
          </a:p>
          <a:p>
            <a:r>
              <a:rPr lang="en-US" dirty="0"/>
              <a:t>End- UAG, UAA, AND UGA – NO AMINO ACID CREATED</a:t>
            </a:r>
          </a:p>
          <a:p>
            <a:endParaRPr lang="en-US" dirty="0"/>
          </a:p>
          <a:p>
            <a:r>
              <a:rPr lang="en-US" dirty="0"/>
              <a:t>64 combinations- so some repeat- that is called degeneration</a:t>
            </a:r>
          </a:p>
        </p:txBody>
      </p:sp>
    </p:spTree>
    <p:extLst>
      <p:ext uri="{BB962C8B-B14F-4D97-AF65-F5344CB8AC3E}">
        <p14:creationId xmlns:p14="http://schemas.microsoft.com/office/powerpoint/2010/main" val="113531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Meselson and Franklin Stahl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1958</a:t>
            </a:r>
          </a:p>
          <a:p>
            <a:r>
              <a:rPr lang="en-US" dirty="0"/>
              <a:t>Used an isotope of </a:t>
            </a:r>
            <a:r>
              <a:rPr lang="en-US" baseline="30000" dirty="0"/>
              <a:t>15</a:t>
            </a:r>
            <a:r>
              <a:rPr lang="en-US" dirty="0"/>
              <a:t>N to discover how DNA replicated</a:t>
            </a:r>
          </a:p>
          <a:p>
            <a:r>
              <a:rPr lang="en-US" dirty="0"/>
              <a:t>Replicates semi-conservatively</a:t>
            </a:r>
          </a:p>
          <a:p>
            <a:r>
              <a:rPr lang="en-US" dirty="0"/>
              <a:t>Means one half of the original found in the new strand</a:t>
            </a:r>
          </a:p>
          <a:p>
            <a:r>
              <a:rPr lang="en-US" dirty="0"/>
              <a:t>Because the strands are complimentary- each is the opposite of the other- each side is used to make two identical new strands</a:t>
            </a:r>
          </a:p>
        </p:txBody>
      </p:sp>
    </p:spTree>
    <p:extLst>
      <p:ext uri="{BB962C8B-B14F-4D97-AF65-F5344CB8AC3E}">
        <p14:creationId xmlns:p14="http://schemas.microsoft.com/office/powerpoint/2010/main" val="1127970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35" y="301095"/>
            <a:ext cx="8938712" cy="6231426"/>
          </a:xfrm>
        </p:spPr>
      </p:pic>
    </p:spTree>
    <p:extLst>
      <p:ext uri="{BB962C8B-B14F-4D97-AF65-F5344CB8AC3E}">
        <p14:creationId xmlns:p14="http://schemas.microsoft.com/office/powerpoint/2010/main" val="3965093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57111"/>
          </a:xfrm>
        </p:spPr>
        <p:txBody>
          <a:bodyPr>
            <a:normAutofit/>
          </a:bodyPr>
          <a:lstStyle/>
          <a:p>
            <a:r>
              <a:rPr lang="en-US" dirty="0"/>
              <a:t>Base sequence- order of the bases</a:t>
            </a:r>
          </a:p>
          <a:p>
            <a:r>
              <a:rPr lang="en-US" dirty="0"/>
              <a:t>Genome- all the genes – human one completed Feb 2001</a:t>
            </a:r>
          </a:p>
          <a:p>
            <a:r>
              <a:rPr lang="en-US" dirty="0"/>
              <a:t>Led to bioinformatics- compares DNA sequences</a:t>
            </a:r>
          </a:p>
          <a:p>
            <a:r>
              <a:rPr lang="en-US" dirty="0"/>
              <a:t>Roughly 3.2 billion base pairs</a:t>
            </a:r>
          </a:p>
          <a:p>
            <a:r>
              <a:rPr lang="en-US" dirty="0"/>
              <a:t>Roughly 3 meters long, end to end</a:t>
            </a:r>
          </a:p>
          <a:p>
            <a:r>
              <a:rPr lang="en-US" dirty="0"/>
              <a:t>Roughly 30,000 genes</a:t>
            </a:r>
          </a:p>
          <a:p>
            <a:r>
              <a:rPr lang="en-US" dirty="0"/>
              <a:t>Runs 5’ to 3’ end</a:t>
            </a:r>
          </a:p>
          <a:p>
            <a:r>
              <a:rPr lang="en-US" dirty="0"/>
              <a:t>Has an overall negative charge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91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dogma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of DNA replication and production of proteins</a:t>
            </a:r>
          </a:p>
          <a:p>
            <a:endParaRPr lang="en-US" dirty="0"/>
          </a:p>
          <a:p>
            <a:r>
              <a:rPr lang="en-US" dirty="0"/>
              <a:t>DNA is </a:t>
            </a:r>
            <a:r>
              <a:rPr lang="en-US" dirty="0" err="1"/>
              <a:t>transcripted</a:t>
            </a:r>
            <a:r>
              <a:rPr lang="en-US" dirty="0"/>
              <a:t> into RNA</a:t>
            </a:r>
          </a:p>
          <a:p>
            <a:r>
              <a:rPr lang="en-US" dirty="0"/>
              <a:t>RNA is translated into proteins</a:t>
            </a:r>
          </a:p>
        </p:txBody>
      </p:sp>
    </p:spTree>
    <p:extLst>
      <p:ext uri="{BB962C8B-B14F-4D97-AF65-F5344CB8AC3E}">
        <p14:creationId xmlns:p14="http://schemas.microsoft.com/office/powerpoint/2010/main" val="2079724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06" y="298865"/>
            <a:ext cx="7403336" cy="6310567"/>
          </a:xfrm>
        </p:spPr>
      </p:pic>
    </p:spTree>
    <p:extLst>
      <p:ext uri="{BB962C8B-B14F-4D97-AF65-F5344CB8AC3E}">
        <p14:creationId xmlns:p14="http://schemas.microsoft.com/office/powerpoint/2010/main" val="376618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enzymes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Helicase unwinds DNA</a:t>
            </a:r>
          </a:p>
          <a:p>
            <a:r>
              <a:rPr lang="en-US" dirty="0"/>
              <a:t>DNA polymerase add complementary nucleotides found in the nucleus</a:t>
            </a:r>
          </a:p>
          <a:p>
            <a:r>
              <a:rPr lang="en-US" dirty="0"/>
              <a:t>Ligase tapes DNA together</a:t>
            </a:r>
          </a:p>
          <a:p>
            <a:endParaRPr lang="en-US" dirty="0"/>
          </a:p>
          <a:p>
            <a:r>
              <a:rPr lang="en-US" dirty="0"/>
              <a:t>Other polymerases and exonucleases proofread to make sure pairing correctly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2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structure 5’ to 3’ makes antiparallel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80" y="2159303"/>
            <a:ext cx="3807506" cy="444209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680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38" y="818148"/>
            <a:ext cx="9781523" cy="5859672"/>
          </a:xfrm>
        </p:spPr>
      </p:pic>
    </p:spTree>
    <p:extLst>
      <p:ext uri="{BB962C8B-B14F-4D97-AF65-F5344CB8AC3E}">
        <p14:creationId xmlns:p14="http://schemas.microsoft.com/office/powerpoint/2010/main" val="147801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25525" cy="4218672"/>
          </a:xfrm>
        </p:spPr>
        <p:txBody>
          <a:bodyPr>
            <a:normAutofit/>
          </a:bodyPr>
          <a:lstStyle/>
          <a:p>
            <a:r>
              <a:rPr lang="en-US" dirty="0"/>
              <a:t>Can only be replicated in the 5’ to 3’ direction</a:t>
            </a:r>
          </a:p>
          <a:p>
            <a:r>
              <a:rPr lang="en-US" dirty="0"/>
              <a:t>Double strands run antiparallel to keep phosphate and sugars on the outside </a:t>
            </a:r>
            <a:r>
              <a:rPr lang="en-US"/>
              <a:t>and bases on </a:t>
            </a:r>
            <a:r>
              <a:rPr lang="en-US" dirty="0"/>
              <a:t>the inside</a:t>
            </a:r>
          </a:p>
          <a:p>
            <a:r>
              <a:rPr lang="en-US" dirty="0"/>
              <a:t>Has a leading and lagging strand in Okazaki fragment</a:t>
            </a:r>
          </a:p>
          <a:p>
            <a:r>
              <a:rPr lang="en-US" dirty="0"/>
              <a:t>Leading is continuous</a:t>
            </a:r>
          </a:p>
          <a:p>
            <a:r>
              <a:rPr lang="en-US" dirty="0"/>
              <a:t>Lagging is in chunks</a:t>
            </a:r>
          </a:p>
          <a:p>
            <a:endParaRPr lang="en-US" dirty="0"/>
          </a:p>
          <a:p>
            <a:r>
              <a:rPr lang="en-US" dirty="0"/>
              <a:t>Covalent bonds between sugar and phosphates</a:t>
            </a:r>
          </a:p>
          <a:p>
            <a:r>
              <a:rPr lang="en-US" dirty="0"/>
              <a:t>Hydrogen bonds between 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7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2" y="201429"/>
            <a:ext cx="9493763" cy="6383940"/>
          </a:xfrm>
        </p:spPr>
      </p:pic>
    </p:spTree>
    <p:extLst>
      <p:ext uri="{BB962C8B-B14F-4D97-AF65-F5344CB8AC3E}">
        <p14:creationId xmlns:p14="http://schemas.microsoft.com/office/powerpoint/2010/main" val="3538188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error for every billion base pairs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Mutation- any change in the DNA</a:t>
            </a:r>
          </a:p>
          <a:p>
            <a:r>
              <a:rPr lang="en-US" dirty="0"/>
              <a:t>If alters the protein, cannot do its job, lots of trouble</a:t>
            </a:r>
          </a:p>
          <a:p>
            <a:r>
              <a:rPr lang="en-US" dirty="0"/>
              <a:t>Can be good or bad</a:t>
            </a:r>
          </a:p>
          <a:p>
            <a:endParaRPr lang="en-US" dirty="0"/>
          </a:p>
          <a:p>
            <a:r>
              <a:rPr lang="en-US" dirty="0"/>
              <a:t>Bad ones can lead to cancer</a:t>
            </a:r>
          </a:p>
        </p:txBody>
      </p:sp>
    </p:spTree>
    <p:extLst>
      <p:ext uri="{BB962C8B-B14F-4D97-AF65-F5344CB8AC3E}">
        <p14:creationId xmlns:p14="http://schemas.microsoft.com/office/powerpoint/2010/main" val="2323165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base pair gets changed</a:t>
            </a:r>
          </a:p>
          <a:p>
            <a:endParaRPr lang="en-US" dirty="0"/>
          </a:p>
          <a:p>
            <a:r>
              <a:rPr lang="en-US" dirty="0"/>
              <a:t>3 types</a:t>
            </a:r>
          </a:p>
          <a:p>
            <a:r>
              <a:rPr lang="en-US" dirty="0"/>
              <a:t>1. point (switch)</a:t>
            </a:r>
          </a:p>
          <a:p>
            <a:r>
              <a:rPr lang="en-US" dirty="0"/>
              <a:t>2. insertion</a:t>
            </a:r>
          </a:p>
          <a:p>
            <a:r>
              <a:rPr lang="en-US" dirty="0"/>
              <a:t>3. deletion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2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FAT CAT ATE THE RAT</a:t>
            </a:r>
          </a:p>
          <a:p>
            <a:r>
              <a:rPr lang="en-US" altLang="en-US" dirty="0"/>
              <a:t>THE FAT </a:t>
            </a:r>
            <a:r>
              <a:rPr lang="en-US" altLang="en-US" dirty="0">
                <a:solidFill>
                  <a:schemeClr val="hlink"/>
                </a:solidFill>
              </a:rPr>
              <a:t>B</a:t>
            </a:r>
            <a:r>
              <a:rPr lang="en-US" altLang="en-US" dirty="0"/>
              <a:t>AT ATE THE RAT</a:t>
            </a:r>
          </a:p>
          <a:p>
            <a:endParaRPr lang="en-US" altLang="en-US" dirty="0"/>
          </a:p>
          <a:p>
            <a:r>
              <a:rPr lang="en-US" altLang="en-US" dirty="0"/>
              <a:t>POINT MUTATION</a:t>
            </a:r>
          </a:p>
        </p:txBody>
      </p:sp>
    </p:spTree>
    <p:extLst>
      <p:ext uri="{BB962C8B-B14F-4D97-AF65-F5344CB8AC3E}">
        <p14:creationId xmlns:p14="http://schemas.microsoft.com/office/powerpoint/2010/main" val="40505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FAT CAT ATE THE RAT</a:t>
            </a:r>
          </a:p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</a:rPr>
              <a:t>C</a:t>
            </a:r>
            <a:r>
              <a:rPr lang="en-US" altLang="en-US"/>
              <a:t>FA TCA TAT ETH ERA T</a:t>
            </a:r>
          </a:p>
          <a:p>
            <a:endParaRPr lang="en-US" altLang="en-US"/>
          </a:p>
          <a:p>
            <a:r>
              <a:rPr lang="en-US" altLang="en-US"/>
              <a:t>INSERTION</a:t>
            </a:r>
          </a:p>
        </p:txBody>
      </p:sp>
    </p:spTree>
    <p:extLst>
      <p:ext uri="{BB962C8B-B14F-4D97-AF65-F5344CB8AC3E}">
        <p14:creationId xmlns:p14="http://schemas.microsoft.com/office/powerpoint/2010/main" val="1654942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FAT CAT ATE THE RAT</a:t>
            </a:r>
          </a:p>
          <a:p>
            <a:r>
              <a:rPr lang="en-US" altLang="en-US" dirty="0"/>
              <a:t>THE FAT </a:t>
            </a:r>
            <a:r>
              <a:rPr lang="en-US" altLang="en-US" dirty="0">
                <a:solidFill>
                  <a:schemeClr val="hlink"/>
                </a:solidFill>
              </a:rPr>
              <a:t>A</a:t>
            </a:r>
            <a:r>
              <a:rPr lang="en-US" altLang="en-US" dirty="0"/>
              <a:t>TA TET HER AT</a:t>
            </a:r>
          </a:p>
          <a:p>
            <a:endParaRPr lang="en-US" altLang="en-US" dirty="0"/>
          </a:p>
          <a:p>
            <a:r>
              <a:rPr lang="en-US" altLang="en-US" dirty="0"/>
              <a:t>DELETION</a:t>
            </a:r>
          </a:p>
          <a:p>
            <a:endParaRPr lang="en-US" altLang="en-US" dirty="0"/>
          </a:p>
          <a:p>
            <a:r>
              <a:rPr lang="en-US" altLang="en-US" dirty="0"/>
              <a:t>Also known as a frame shift mutation when whole codon grouping is changed</a:t>
            </a:r>
          </a:p>
        </p:txBody>
      </p:sp>
    </p:spTree>
    <p:extLst>
      <p:ext uri="{BB962C8B-B14F-4D97-AF65-F5344CB8AC3E}">
        <p14:creationId xmlns:p14="http://schemas.microsoft.com/office/powerpoint/2010/main" val="90074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Chromosomal mutation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Change in the number or structure of the chromosome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Deletion-part of the chromosome is lost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Duplication-extra part of chromosome is added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Inversion-order of the genes on the chromosome is changed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Crossing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Nondisjunction </a:t>
            </a:r>
          </a:p>
        </p:txBody>
      </p:sp>
    </p:spTree>
    <p:extLst>
      <p:ext uri="{BB962C8B-B14F-4D97-AF65-F5344CB8AC3E}">
        <p14:creationId xmlns:p14="http://schemas.microsoft.com/office/powerpoint/2010/main" val="2894544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Nucleo</a:t>
            </a:r>
            <a:r>
              <a:rPr lang="en-US" dirty="0"/>
              <a:t>- word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nucleoid</a:t>
            </a:r>
          </a:p>
          <a:p>
            <a:r>
              <a:rPr lang="en-US" dirty="0"/>
              <a:t>2. nucleus</a:t>
            </a:r>
          </a:p>
          <a:p>
            <a:r>
              <a:rPr lang="en-US" dirty="0"/>
              <a:t>3. nucleolus</a:t>
            </a:r>
          </a:p>
          <a:p>
            <a:r>
              <a:rPr lang="en-US" dirty="0"/>
              <a:t>4. nuclear envelope</a:t>
            </a:r>
          </a:p>
          <a:p>
            <a:r>
              <a:rPr lang="en-US" dirty="0"/>
              <a:t>5. nucleosome</a:t>
            </a:r>
          </a:p>
          <a:p>
            <a:r>
              <a:rPr lang="en-US" dirty="0"/>
              <a:t>6. nucleic acid</a:t>
            </a:r>
          </a:p>
          <a:p>
            <a:r>
              <a:rPr lang="en-US" dirty="0"/>
              <a:t>7. nucleotide</a:t>
            </a:r>
          </a:p>
          <a:p>
            <a:r>
              <a:rPr lang="en-US" dirty="0"/>
              <a:t>8. nucleoside</a:t>
            </a:r>
          </a:p>
        </p:txBody>
      </p:sp>
    </p:spTree>
    <p:extLst>
      <p:ext uri="{BB962C8B-B14F-4D97-AF65-F5344CB8AC3E}">
        <p14:creationId xmlns:p14="http://schemas.microsoft.com/office/powerpoint/2010/main" val="1511217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wrapping so it all fits in the nucleus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3" y="2002971"/>
            <a:ext cx="9346489" cy="4541809"/>
          </a:xfrm>
        </p:spPr>
      </p:pic>
    </p:spTree>
    <p:extLst>
      <p:ext uri="{BB962C8B-B14F-4D97-AF65-F5344CB8AC3E}">
        <p14:creationId xmlns:p14="http://schemas.microsoft.com/office/powerpoint/2010/main" val="197909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Friedrich </a:t>
            </a:r>
            <a:r>
              <a:rPr lang="en-US" dirty="0" err="1"/>
              <a:t>Miescher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1869</a:t>
            </a:r>
          </a:p>
          <a:p>
            <a:r>
              <a:rPr lang="en-US" dirty="0"/>
              <a:t>Discovers something called DNA, not sure what it does</a:t>
            </a:r>
          </a:p>
          <a:p>
            <a:r>
              <a:rPr lang="en-US" dirty="0"/>
              <a:t>By accident while studying proteins</a:t>
            </a:r>
          </a:p>
          <a:p>
            <a:r>
              <a:rPr lang="en-US" dirty="0"/>
              <a:t>We care because it is our genetic code</a:t>
            </a:r>
          </a:p>
        </p:txBody>
      </p:sp>
    </p:spTree>
    <p:extLst>
      <p:ext uri="{BB962C8B-B14F-4D97-AF65-F5344CB8AC3E}">
        <p14:creationId xmlns:p14="http://schemas.microsoft.com/office/powerpoint/2010/main" val="163781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819400" cy="6430962"/>
          </a:xfrm>
        </p:spPr>
        <p:txBody>
          <a:bodyPr/>
          <a:lstStyle/>
          <a:p>
            <a:r>
              <a:rPr lang="en-US" altLang="en-US" dirty="0"/>
              <a:t>Your final product should look something like this!</a:t>
            </a:r>
          </a:p>
        </p:txBody>
      </p:sp>
      <p:pic>
        <p:nvPicPr>
          <p:cNvPr id="3077" name="Picture 5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7620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Albrecht Kossel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1878</a:t>
            </a:r>
          </a:p>
          <a:p>
            <a:r>
              <a:rPr lang="en-US" dirty="0"/>
              <a:t>Discovered the five nucleobases</a:t>
            </a:r>
          </a:p>
          <a:p>
            <a:r>
              <a:rPr lang="en-US" dirty="0"/>
              <a:t>A, T, C, G, and 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 have a sixth I, hypoxanthine</a:t>
            </a:r>
          </a:p>
        </p:txBody>
      </p:sp>
    </p:spTree>
    <p:extLst>
      <p:ext uri="{BB962C8B-B14F-4D97-AF65-F5344CB8AC3E}">
        <p14:creationId xmlns:p14="http://schemas.microsoft.com/office/powerpoint/2010/main" val="159730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168442"/>
            <a:ext cx="8919410" cy="6689558"/>
          </a:xfrm>
        </p:spPr>
      </p:pic>
    </p:spTree>
    <p:extLst>
      <p:ext uri="{BB962C8B-B14F-4D97-AF65-F5344CB8AC3E}">
        <p14:creationId xmlns:p14="http://schemas.microsoft.com/office/powerpoint/2010/main" val="247336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Phoebus Levine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1919</a:t>
            </a:r>
          </a:p>
          <a:p>
            <a:r>
              <a:rPr lang="en-US" dirty="0"/>
              <a:t>Discovered the nucleotide- sugar, base, and phosphate</a:t>
            </a:r>
          </a:p>
          <a:p>
            <a:r>
              <a:rPr lang="en-US" dirty="0"/>
              <a:t>DNA- deoxyribonucleic acid</a:t>
            </a:r>
          </a:p>
          <a:p>
            <a:r>
              <a:rPr lang="en-US" dirty="0"/>
              <a:t>RNA-ribonucleic acid</a:t>
            </a:r>
          </a:p>
          <a:p>
            <a:r>
              <a:rPr lang="en-US" dirty="0"/>
              <a:t>We care because these three men gave us all the parts of DNA</a:t>
            </a:r>
          </a:p>
        </p:txBody>
      </p:sp>
    </p:spTree>
    <p:extLst>
      <p:ext uri="{BB962C8B-B14F-4D97-AF65-F5344CB8AC3E}">
        <p14:creationId xmlns:p14="http://schemas.microsoft.com/office/powerpoint/2010/main" val="60320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38" y="818148"/>
            <a:ext cx="9781523" cy="5859672"/>
          </a:xfrm>
        </p:spPr>
      </p:pic>
    </p:spTree>
    <p:extLst>
      <p:ext uri="{BB962C8B-B14F-4D97-AF65-F5344CB8AC3E}">
        <p14:creationId xmlns:p14="http://schemas.microsoft.com/office/powerpoint/2010/main" val="18990017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469</TotalTime>
  <Words>1115</Words>
  <Application>Microsoft Office PowerPoint</Application>
  <PresentationFormat>Widescreen</PresentationFormat>
  <Paragraphs>212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Trebuchet MS</vt:lpstr>
      <vt:lpstr>Berlin</vt:lpstr>
      <vt:lpstr>People of DNA</vt:lpstr>
      <vt:lpstr>Standards </vt:lpstr>
      <vt:lpstr>Objectives </vt:lpstr>
      <vt:lpstr>PowerPoint Presentation</vt:lpstr>
      <vt:lpstr>Friedrich Miescher</vt:lpstr>
      <vt:lpstr>Albrecht Kossel</vt:lpstr>
      <vt:lpstr>PowerPoint Presentation</vt:lpstr>
      <vt:lpstr>Phoebus Levine</vt:lpstr>
      <vt:lpstr>PowerPoint Presentation</vt:lpstr>
      <vt:lpstr>Frederick Griffith</vt:lpstr>
      <vt:lpstr>PowerPoint Presentation</vt:lpstr>
      <vt:lpstr>Oswald Avery, Colin MacLeod, and Maclyn McCarty</vt:lpstr>
      <vt:lpstr>PowerPoint Presentation</vt:lpstr>
      <vt:lpstr>Erwin Chargaff</vt:lpstr>
      <vt:lpstr>PowerPoint Presentation</vt:lpstr>
      <vt:lpstr>Alfred Hershey and Martha Chase</vt:lpstr>
      <vt:lpstr>PowerPoint Presentation</vt:lpstr>
      <vt:lpstr>Rosalind Franklin</vt:lpstr>
      <vt:lpstr>PowerPoint Presentation</vt:lpstr>
      <vt:lpstr>Photo 51</vt:lpstr>
      <vt:lpstr>DNA double helix twists have two sizes</vt:lpstr>
      <vt:lpstr>Maurice Wilkins</vt:lpstr>
      <vt:lpstr>Linus Pauling</vt:lpstr>
      <vt:lpstr>PowerPoint Presentation</vt:lpstr>
      <vt:lpstr>Francis Crick and James Watson</vt:lpstr>
      <vt:lpstr>PowerPoint Presentation</vt:lpstr>
      <vt:lpstr>Crick, Watson, and Wilkins</vt:lpstr>
      <vt:lpstr>Three functions of DNA model</vt:lpstr>
      <vt:lpstr>Francis Crick</vt:lpstr>
      <vt:lpstr>PowerPoint Presentation</vt:lpstr>
      <vt:lpstr>Codon charts</vt:lpstr>
      <vt:lpstr>Reading codons</vt:lpstr>
      <vt:lpstr>Matthew Meselson and Franklin Stahl</vt:lpstr>
      <vt:lpstr>PowerPoint Presentation</vt:lpstr>
      <vt:lpstr>Human DNA</vt:lpstr>
      <vt:lpstr>Central dogma</vt:lpstr>
      <vt:lpstr>PowerPoint Presentation</vt:lpstr>
      <vt:lpstr>Replication enzymes </vt:lpstr>
      <vt:lpstr>DNA structure 5’ to 3’ makes antiparallel </vt:lpstr>
      <vt:lpstr>PowerPoint Presentation</vt:lpstr>
      <vt:lpstr>PowerPoint Presentation</vt:lpstr>
      <vt:lpstr>Replication errors</vt:lpstr>
      <vt:lpstr>Point mutation</vt:lpstr>
      <vt:lpstr>PowerPoint Presentation</vt:lpstr>
      <vt:lpstr>PowerPoint Presentation</vt:lpstr>
      <vt:lpstr>PowerPoint Presentation</vt:lpstr>
      <vt:lpstr>Chromosomal mutation</vt:lpstr>
      <vt:lpstr>Nucleo- word review</vt:lpstr>
      <vt:lpstr>DNA wrapping so it all fits in the nucleus</vt:lpstr>
      <vt:lpstr>Your final product should look something like 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of DNA</dc:title>
  <dc:creator>Stephanie</dc:creator>
  <cp:lastModifiedBy>Stephanie Brubeck</cp:lastModifiedBy>
  <cp:revision>40</cp:revision>
  <dcterms:created xsi:type="dcterms:W3CDTF">2016-01-29T03:20:59Z</dcterms:created>
  <dcterms:modified xsi:type="dcterms:W3CDTF">2017-01-23T21:18:34Z</dcterms:modified>
</cp:coreProperties>
</file>