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64" r:id="rId7"/>
    <p:sldId id="263" r:id="rId8"/>
    <p:sldId id="265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-102" y="-10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DD8A-4BD1-4FD1-AD3D-A6B7862F440F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4F13D-50FF-40FE-880B-A8012B88F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8B28F-DA8B-4E51-9BC2-7CCD1B554676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A94AE-92B0-48AC-BAFF-DE63FB5A8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9E44-871C-40F3-B595-579AE32FD9EF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FDF9B-72C6-4406-BC2A-3FB9436FD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898525" y="971550"/>
            <a:ext cx="801688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“</a:t>
            </a:r>
          </a:p>
        </p:txBody>
      </p:sp>
      <p:sp>
        <p:nvSpPr>
          <p:cNvPr id="6" name="TextBox 12"/>
          <p:cNvSpPr txBox="1"/>
          <p:nvPr/>
        </p:nvSpPr>
        <p:spPr>
          <a:xfrm>
            <a:off x="9329738" y="2613025"/>
            <a:ext cx="8032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8396B-367E-4803-B2D3-8FAFAF17804B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C96FD-7196-48F6-9FA9-2C61DD7E3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BB8A3-87CE-48F2-B8B1-1C7A84DDE5A6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506C5-8152-44CF-BC49-D1758233E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7EF4B-EBAA-43D7-AA8E-3E6D7D88515C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67CDF-15CC-4EE2-985D-C0FB32E7D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6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7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BD7FC-D2C7-401E-9E87-A3CC082F2E2B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D22F7-03ED-41FE-9099-236E2EA84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EA95D-F4F3-4F7C-A860-639485871A2C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597DD-077B-493F-ABA1-E3E57DEF9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C2CE6-42B3-4AF6-A628-F51487DE51F6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16843-C3A4-40DE-A0F3-346AEE0B3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6B484-6F31-4D65-B284-67528CE3C4DA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F557B-6366-40AB-A8BC-F54A71D5A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DB1BE-8ECF-4252-96BF-854A938DD882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02794-5927-46E4-A950-3CB6D0E3D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497A8-AF25-4573-A2DE-AEEFFDFE0C5F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14AB6-3FC4-420E-B21A-B52BA7429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9168-B3FC-4E3F-81FF-EC00CD56215E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A2D4D-03E9-49F0-A271-0F2323D05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C4F05-FA93-40CD-9CE0-7670BDC2197D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D9697-1569-4C47-AB46-34B20FA67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0BDCA-9B51-4FD9-B10F-D63DF8941549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53828-237A-47C8-A6CE-A96BD4B11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58368-8237-4FEC-87F2-6013C9424D5E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1B03F-1F3B-4E48-B916-4FA73E8E3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08A4A-B8B1-4395-9030-925F462A7405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4261A-DFA4-471D-A63E-BFF2ACBC5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19"/>
          <a:srcRect l="3613"/>
          <a:stretch>
            <a:fillRect/>
          </a:stretch>
        </p:blipFill>
        <p:spPr bwMode="auto">
          <a:xfrm>
            <a:off x="0" y="2670175"/>
            <a:ext cx="4037013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6"/>
          <p:cNvPicPr>
            <a:picLocks noChangeAspect="1"/>
          </p:cNvPicPr>
          <p:nvPr/>
        </p:nvPicPr>
        <p:blipFill>
          <a:blip r:embed="rId20"/>
          <a:srcRect l="35640"/>
          <a:stretch>
            <a:fillRect/>
          </a:stretch>
        </p:blipFill>
        <p:spPr bwMode="auto">
          <a:xfrm>
            <a:off x="0" y="2892425"/>
            <a:ext cx="1522413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31" name="Picture 8"/>
          <p:cNvPicPr>
            <a:picLocks noChangeAspect="1"/>
          </p:cNvPicPr>
          <p:nvPr/>
        </p:nvPicPr>
        <p:blipFill>
          <a:blip r:embed="rId21"/>
          <a:srcRect t="28712"/>
          <a:stretch>
            <a:fillRect/>
          </a:stretch>
        </p:blipFill>
        <p:spPr bwMode="auto">
          <a:xfrm>
            <a:off x="7999413" y="0"/>
            <a:ext cx="16049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/>
          <p:cNvPicPr>
            <a:picLocks noChangeAspect="1"/>
          </p:cNvPicPr>
          <p:nvPr/>
        </p:nvPicPr>
        <p:blipFill>
          <a:blip r:embed="rId22"/>
          <a:srcRect b="24199"/>
          <a:stretch>
            <a:fillRect/>
          </a:stretch>
        </p:blipFill>
        <p:spPr bwMode="auto">
          <a:xfrm>
            <a:off x="8609013" y="6092825"/>
            <a:ext cx="99377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646113" y="452438"/>
            <a:ext cx="94043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03313" y="2052638"/>
            <a:ext cx="8947150" cy="419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238" y="17907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94C3FA-69D4-4C86-8BD3-409EB0521B10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118" y="3225007"/>
            <a:ext cx="3859213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800" b="0" i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145DD6-C6BF-4D8F-A443-ABA27597D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66" r:id="rId12"/>
    <p:sldLayoutId id="2147483654" r:id="rId13"/>
    <p:sldLayoutId id="2147483667" r:id="rId14"/>
    <p:sldLayoutId id="2147483668" r:id="rId15"/>
    <p:sldLayoutId id="2147483653" r:id="rId16"/>
    <p:sldLayoutId id="2147483652" r:id="rId17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>
          <a:xfrm>
            <a:off x="1155700" y="1447800"/>
            <a:ext cx="8824913" cy="3328988"/>
          </a:xfrm>
        </p:spPr>
        <p:txBody>
          <a:bodyPr/>
          <a:lstStyle/>
          <a:p>
            <a:pPr eaLnBrk="1" hangingPunct="1"/>
            <a:r>
              <a:rPr lang="en-US" smtClean="0"/>
              <a:t>Penny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700" y="4776788"/>
            <a:ext cx="8824913" cy="8620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Procedure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Use a piece of paper to weigh the substance</a:t>
            </a:r>
          </a:p>
          <a:p>
            <a:pPr eaLnBrk="1" hangingPunct="1"/>
            <a:r>
              <a:rPr lang="en-US" sz="2800" b="1" smtClean="0"/>
              <a:t>Be sure to stir it together</a:t>
            </a:r>
          </a:p>
          <a:p>
            <a:pPr eaLnBrk="1" hangingPunct="1"/>
            <a:r>
              <a:rPr lang="en-US" sz="2800" b="1" smtClean="0"/>
              <a:t>Everything can be rinsed down the sink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Standards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874713" y="1338263"/>
            <a:ext cx="9175750" cy="4910137"/>
          </a:xfrm>
        </p:spPr>
        <p:txBody>
          <a:bodyPr/>
          <a:lstStyle/>
          <a:p>
            <a:r>
              <a:rPr lang="en-US" b="1" smtClean="0"/>
              <a:t>3210 Inq 2 </a:t>
            </a:r>
            <a:r>
              <a:rPr lang="en-US" smtClean="0"/>
              <a:t>Conduct scientific investigations that include testable questions, verifiable hypotheses, and appropriate variables to explore new phenomena or verify the experimental results of others.</a:t>
            </a:r>
            <a:endParaRPr lang="en-US" b="1" smtClean="0"/>
          </a:p>
          <a:p>
            <a:r>
              <a:rPr lang="en-US" b="1" smtClean="0"/>
              <a:t>3210 Inq 4.</a:t>
            </a:r>
            <a:r>
              <a:rPr lang="en-US" smtClean="0"/>
              <a:t> Determine if data supports or contradicts a hypothesis or conclusion.</a:t>
            </a:r>
            <a:endParaRPr lang="en-US" b="1" smtClean="0"/>
          </a:p>
          <a:p>
            <a:r>
              <a:rPr lang="en-US" b="1" smtClean="0"/>
              <a:t>3210 Inq 5.</a:t>
            </a:r>
            <a:r>
              <a:rPr lang="en-US" smtClean="0"/>
              <a:t> Compare experimental evidence and conclusions with those drawn by others about the same testable question.</a:t>
            </a:r>
            <a:endParaRPr lang="en-US" b="1" smtClean="0"/>
          </a:p>
          <a:p>
            <a:r>
              <a:rPr lang="en-US" b="1" smtClean="0"/>
              <a:t>3210.Inq.7 </a:t>
            </a:r>
            <a:r>
              <a:rPr lang="en-US" smtClean="0"/>
              <a:t>Analyze experimental results and identify possible sources of experimental errors.</a:t>
            </a:r>
            <a:endParaRPr lang="en-US" b="1" smtClean="0"/>
          </a:p>
          <a:p>
            <a:r>
              <a:rPr lang="en-US" b="1" smtClean="0"/>
              <a:t>3210 Math 1</a:t>
            </a:r>
            <a:r>
              <a:rPr lang="en-US" smtClean="0"/>
              <a:t> Choose and construct appropriate graphical representations for a data set.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smtClean="0"/>
              <a:t>To complete a lab safely</a:t>
            </a:r>
          </a:p>
          <a:p>
            <a:r>
              <a:rPr lang="en-US" sz="2800" b="1" smtClean="0"/>
              <a:t>To create a graph</a:t>
            </a:r>
          </a:p>
          <a:p>
            <a:r>
              <a:rPr lang="en-US" sz="2800" b="1" smtClean="0"/>
              <a:t>To compare data</a:t>
            </a:r>
          </a:p>
          <a:p>
            <a:r>
              <a:rPr lang="en-US" sz="2800" b="1" smtClean="0"/>
              <a:t>To observe properties of water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Safety 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Do not drink any materials</a:t>
            </a:r>
          </a:p>
          <a:p>
            <a:pPr eaLnBrk="1" hangingPunct="1"/>
            <a:r>
              <a:rPr lang="en-US" sz="4000" b="1" smtClean="0"/>
              <a:t>Do not put any materials in your eyes</a:t>
            </a:r>
          </a:p>
          <a:p>
            <a:pPr eaLnBrk="1" hangingPunct="1"/>
            <a:r>
              <a:rPr lang="en-US" sz="4000" b="1" smtClean="0"/>
              <a:t>Clean up when you are done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Cohesion</a:t>
            </a:r>
          </a:p>
          <a:p>
            <a:pPr eaLnBrk="1" hangingPunct="1"/>
            <a:r>
              <a:rPr lang="en-US" sz="4000" b="1" smtClean="0"/>
              <a:t>Surface tension</a:t>
            </a:r>
          </a:p>
          <a:p>
            <a:pPr eaLnBrk="1" hangingPunct="1"/>
            <a:r>
              <a:rPr lang="en-US" sz="4000" b="1" smtClean="0"/>
              <a:t>Hydrogen bonds</a:t>
            </a:r>
          </a:p>
          <a:p>
            <a:pPr eaLnBrk="1" hangingPunct="1"/>
            <a:r>
              <a:rPr lang="en-US" sz="4000" b="1" smtClean="0"/>
              <a:t>Solution</a:t>
            </a:r>
          </a:p>
          <a:p>
            <a:pPr eaLnBrk="1" hangingPunct="1"/>
            <a:r>
              <a:rPr lang="en-US" sz="4000" b="1" smtClean="0"/>
              <a:t>Polarity </a:t>
            </a:r>
          </a:p>
          <a:p>
            <a:pPr eaLnBrk="1" hangingPunct="1"/>
            <a:r>
              <a:rPr lang="en-US" sz="4000" b="1" smtClean="0"/>
              <a:t>Angle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Scientific Method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1. Observation</a:t>
            </a:r>
          </a:p>
          <a:p>
            <a:pPr lvl="2" eaLnBrk="1" hangingPunct="1"/>
            <a:r>
              <a:rPr lang="en-US" sz="2400" smtClean="0"/>
              <a:t>1b. Inference- a guess or opinion </a:t>
            </a:r>
          </a:p>
          <a:p>
            <a:pPr eaLnBrk="1" hangingPunct="1"/>
            <a:r>
              <a:rPr lang="en-US" sz="2800" smtClean="0"/>
              <a:t>2. Hypothesis</a:t>
            </a:r>
          </a:p>
          <a:p>
            <a:pPr eaLnBrk="1" hangingPunct="1"/>
            <a:r>
              <a:rPr lang="en-US" sz="2800" smtClean="0"/>
              <a:t>3. Experiment</a:t>
            </a:r>
          </a:p>
          <a:p>
            <a:pPr eaLnBrk="1" hangingPunct="1"/>
            <a:r>
              <a:rPr lang="en-US" sz="2800" smtClean="0"/>
              <a:t>4. Data</a:t>
            </a:r>
          </a:p>
          <a:p>
            <a:pPr eaLnBrk="1" hangingPunct="1"/>
            <a:r>
              <a:rPr lang="en-US" sz="2800" smtClean="0"/>
              <a:t>5. Conclusion/Results</a:t>
            </a:r>
          </a:p>
          <a:p>
            <a:pPr eaLnBrk="1" hangingPunct="1"/>
            <a:r>
              <a:rPr lang="en-US" sz="2800" smtClean="0"/>
              <a:t>6. Theory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Hypothesis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smtClean="0"/>
              <a:t>I think ____ drops will fit on the penny with just water.</a:t>
            </a:r>
          </a:p>
          <a:p>
            <a:r>
              <a:rPr lang="en-US" sz="2800" b="1" smtClean="0"/>
              <a:t>I think ____ drops will fit on the penny for the solution.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Parts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smtClean="0"/>
              <a:t>Part A- just water</a:t>
            </a:r>
          </a:p>
          <a:p>
            <a:r>
              <a:rPr lang="en-US" sz="2800" b="1" smtClean="0"/>
              <a:t>Part B- solution</a:t>
            </a:r>
          </a:p>
          <a:p>
            <a:r>
              <a:rPr lang="en-US" sz="2800" b="1" smtClean="0"/>
              <a:t>Part C-questions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3" y="1312863"/>
            <a:ext cx="9404350" cy="4935537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3200" b="1" dirty="0" smtClean="0"/>
              <a:t>Every group will do the control with just water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3200" b="1" dirty="0" smtClean="0"/>
              <a:t>Repeat four times then calculate the average (add total and divide by four)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3200" b="1" dirty="0" smtClean="0"/>
              <a:t>Measure 3 grams of another substance and mix it with water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3200" b="1" dirty="0" smtClean="0"/>
              <a:t>Repeat four more times and calculate the average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3200" b="1" dirty="0" smtClean="0"/>
              <a:t>Put your averages on the white board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3200" b="1" dirty="0" smtClean="0"/>
              <a:t>Answer the questions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3200" b="1" dirty="0" smtClean="0"/>
              <a:t>Create a graph comparing the class data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</TotalTime>
  <Words>266</Words>
  <Application>Microsoft Office PowerPoint</Application>
  <PresentationFormat>Custom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Century Gothic</vt:lpstr>
      <vt:lpstr>Wingdings 3</vt:lpstr>
      <vt:lpstr>Calibri</vt:lpstr>
      <vt:lpstr>Ion</vt:lpstr>
      <vt:lpstr>Ion</vt:lpstr>
      <vt:lpstr>Ion</vt:lpstr>
      <vt:lpstr>Ion</vt:lpstr>
      <vt:lpstr>Penny Lab</vt:lpstr>
      <vt:lpstr>Standards</vt:lpstr>
      <vt:lpstr>Objectives</vt:lpstr>
      <vt:lpstr>Safety </vt:lpstr>
      <vt:lpstr>review</vt:lpstr>
      <vt:lpstr>Scientific Method</vt:lpstr>
      <vt:lpstr>Hypothesis</vt:lpstr>
      <vt:lpstr>Parts</vt:lpstr>
      <vt:lpstr>Procedure</vt:lpstr>
      <vt:lpstr>Procedure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Penny Lab</dc:title>
  <dc:creator>Stephanie</dc:creator>
  <cp:lastModifiedBy>Rutherford County Schools</cp:lastModifiedBy>
  <cp:revision>7</cp:revision>
  <dcterms:created xsi:type="dcterms:W3CDTF">2015-09-01T09:54:36Z</dcterms:created>
  <dcterms:modified xsi:type="dcterms:W3CDTF">2015-09-01T14:30:09Z</dcterms:modified>
</cp:coreProperties>
</file>