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5" r:id="rId2"/>
    <p:sldId id="296" r:id="rId3"/>
    <p:sldId id="297" r:id="rId4"/>
    <p:sldId id="293" r:id="rId5"/>
    <p:sldId id="257" r:id="rId6"/>
    <p:sldId id="258" r:id="rId7"/>
    <p:sldId id="281" r:id="rId8"/>
    <p:sldId id="259" r:id="rId9"/>
    <p:sldId id="260" r:id="rId10"/>
    <p:sldId id="285" r:id="rId11"/>
    <p:sldId id="284" r:id="rId12"/>
    <p:sldId id="286" r:id="rId13"/>
    <p:sldId id="283" r:id="rId14"/>
    <p:sldId id="282" r:id="rId15"/>
    <p:sldId id="261" r:id="rId16"/>
    <p:sldId id="262" r:id="rId17"/>
    <p:sldId id="263" r:id="rId18"/>
    <p:sldId id="264" r:id="rId19"/>
    <p:sldId id="277" r:id="rId20"/>
    <p:sldId id="279" r:id="rId21"/>
    <p:sldId id="278" r:id="rId22"/>
    <p:sldId id="266" r:id="rId23"/>
    <p:sldId id="287" r:id="rId24"/>
    <p:sldId id="265" r:id="rId25"/>
    <p:sldId id="268" r:id="rId26"/>
    <p:sldId id="269" r:id="rId27"/>
    <p:sldId id="280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90" r:id="rId36"/>
    <p:sldId id="291" r:id="rId37"/>
    <p:sldId id="294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94660"/>
  </p:normalViewPr>
  <p:slideViewPr>
    <p:cSldViewPr>
      <p:cViewPr varScale="1">
        <p:scale>
          <a:sx n="98" d="100"/>
          <a:sy n="98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5FF4874-6081-4082-8EEF-84B4A3E77C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DF8365-F2AE-4EA4-9BC5-985FDB5DC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 18</a:t>
            </a:r>
          </a:p>
        </p:txBody>
      </p:sp>
    </p:spTree>
    <p:extLst>
      <p:ext uri="{BB962C8B-B14F-4D97-AF65-F5344CB8AC3E}">
        <p14:creationId xmlns:p14="http://schemas.microsoft.com/office/powerpoint/2010/main" val="173735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1219200"/>
          </a:xfrm>
        </p:spPr>
        <p:txBody>
          <a:bodyPr>
            <a:noAutofit/>
          </a:bodyPr>
          <a:lstStyle/>
          <a:p>
            <a:pPr lvl="1" algn="ctr">
              <a:lnSpc>
                <a:spcPct val="90000"/>
              </a:lnSpc>
            </a:pPr>
            <a:r>
              <a:rPr lang="en-US" sz="4000" b="1" u="sng" dirty="0"/>
              <a:t>EVAPORATION</a:t>
            </a:r>
            <a:r>
              <a:rPr lang="en-US" sz="4000" dirty="0"/>
              <a:t> from lakes, rivers, and oceans. </a:t>
            </a:r>
          </a:p>
        </p:txBody>
      </p:sp>
      <p:sp>
        <p:nvSpPr>
          <p:cNvPr id="2" name="AutoShape 2" descr="data:image/jpeg;base64,/9j/4AAQSkZJRgABAQAAAQABAAD/2wCEAAkGBxQSEBQUExQWFhUWFhcWGBYWFBcWGxgYGBgWHhkfFx8aHCggGRwlHBwYITEhJiwrLi4uHCAzODMuNyguLisBCgoKDg0OGxAQGzQmICQsLDc0LjQsLy80LDQ0LDQsNCw0LCwsLCw0LDQsLCwsLCwsLCwsLCwsLCwsLCwsLCwsLP/AABEIAKIBNgMBEQACEQEDEQH/xAAcAAEAAgMBAQEAAAAAAAAAAAAABgcDBAUCAQj/xABDEAACAQMCAwcCBAIHBgYDAAABAgMABBESIQUGMQcTIkFRYXGBkSMyQqEUsTNSU2JygsGiwtHS4fAVF5KTsvEkQ3P/xAAaAQEAAwEBAQAAAAAAAAAAAAAAAwQFAgEG/8QANhEAAQQBAwIEBAYBBAIDAAAAAQACAxEEEiExBUETUWGBInGh8BQykbHB0UIVI+HxUsIWNLL/2gAMAwEAAhEDEQA/AKdr71VUoiURKIlESiJREoiURKIlESiJREoiURd/km7hiuw8+nGltBcakWTHgLjB2+h61k9ZjyH41Y/NiwNiW9wPX3Hkp8csD/jXS7S2QzwkKneGBGkkjUIkurdGUDbdcfsMnFV+gmYxPMgIGrZpNkVyD7/9BdZIaCADZrcqHVvKslESiJREoiURKIlESiJREoiURKIlESiJREoiURKIlESiJREoiURKIuhwLg8l3OsMQGps7sdKgDqWPkBVbKyo8aPxJOP39F2xhcaCzcw8vy2bqshRg6h0eNtSOp81JAP7VHh50eUDo5aaIPI+pXr43Mq+65NXVGlESiJREoiURKIlESiJRFt8JsjPMkQOC7AZ9B5n6DNRyP0NLvJcveGNLir6j5DtJrWMSr3hiiEaszEPpGSBlceZNfNjLfHIdG1myuA5726iVVXFOQLkXLJbxvJFkYlx4VB8nPQEeftvWqeqQRxa5XUQCaUuOHTDYd6WPmvk4WkeuO4WbQ4ilARkMchGcb9Rj+Y9docHq4yZBGW0SLG92P7/AFU74S1t+WyidbKgSiJREoiURKIlEUl4ByZNdxCRJIU1FljSRyrylfzd2Apzjfc4/wBaysrq8GPIY3AnSATXDb8/327KZsDnAEd1HZYyrFSMEEgj0I61ptcHNDhwVERS8V0vEoiURKIlESiJREoiURKIlESiJREoi3+CcWe1mEsYBIBUqwyrKeoI9DVPOwo8yExSbeo5BHBCkikMbtQU24VYrxqNUCfw725CjQNUTRP5YJyJAR18871lQ4/+lucQ7WH7knmx/H7L3IyA8AVv2AWTmTsqeBQYpdTZAKyAL19+g+tW4Oph35h+iqGUtcA5bPAryzs7b+HM9q8mstct3TSiRCD4I2IGrGw223z84fUW52RKXsidpIGnetJ8z5ef0WrCI2jdwsc+qrK6ZS7FAQpYlQeoXOw+1fXRBwYA82aF/Ot/qqTqvZYqkXKURKIlESiJREoi2uF3hhmSQDJRgceo8x9s1xI3U0hcSM1tLfNWpac9w92W74jKjwNnIxnoMdd/LrgVjOwXauFn6J2/AB7qvOY+PNcXHeKWVRjTvg+E5B26HO/2rSixmNZpcAfvhXseMxNq9+Vg4tzBcXKqsz6lU5ACqvi33OkDJ3O59T61Dh9LxcRxdC2ifUnbyFk0NuArck75BTiuXWgoUoiURKIlESiJRFNez3jb99FasoaJmbS2jU0LMNnXrgBtJOQfOvnusdIimuffVQsA0HAdj7eSsxZRjFGq/ZcjjnKt5bhpJom0kkmQEMNz1ONxn39a14MmF4DWH2VTxA4rhAVaXa+V4vEr1EoiURKIgoi9vGRjIIyMjIxkeo9q5Dw7gr2iF4rpeJREoiURKIlESiKweyrj6wF42IDMwZcnGdsED32rM6hAX0QqmTqaQ8cKZ8z8zgQlpiowDsD+b0C5wSTt8b1Qxsc6qCqvkdkO0tVGMd6+hC1V8r1EoiURKIlESiJRF7ijLMFUFmYgBQMkk7AADqSfKvCQBZRWd/5VtBwm5urk4nEYeOIHaMAgtr/rOVyMdB7npj/6nryGxs/LfPmpNFCyqurZUaURKIlESiJRF9VSSABknYAedeEgblerYvbCWEgSxvGSMgOjISPbIqOKeKWzG4OryN/svXNc3kLWqVcpRFYfZHKiSSsfzeEfC79Pr/pWZ1EOIACp5T9Lm3wrQ43xeKW36YBXcMMHBG+oHcfWsiCJzXLjJnbVDlVdyzzDYW0rmBHgkKFVuJSswByP06Ngf5bZHWpOp4mfIxpsPAO7RtYr9x92tmB8dUdiRyozzlxKO4u2ki3BVQzadOtwMM+PLJrT6TBNBjBk3Nna7odhfoo53Nc/4Vw601ClESiJRFt8ImVLiF3TWqyIzJ11gMCV+o2qHIaXwva00SDv5bLppAIU77U+LRMzwameUTasFdIgXSSY1P6vzD16Y2AAHzPQcKds34gtDWltbG9Rvn0qj/XKuZEjdGi7N/p6Kua+sVFKIlESiJREoiURe1jbSWAOAQCcHAJzjJ8icHHwa5JF0vV8ZyepJ+d69ApeAUvNeolESiJREoiURKIlEXT5cu547mP+GbRM7CNGABILkDbION/Teochkboz4gsDdehX/wBofMkVnBHZTkt/E280TSsclWEYVXcAbhnO58sE18zhYzpXmVn+JBr3/pTOdtRX5tr6xQJREoiURSzg/JDT26S9/FG8uvuYWzqkCEA9Py79Pg1iZnW48Z7gWktbWojt399lYjgL6354UbsbKSZwkSM7H9Kgk/8AQe9bDntaLcVXJA5Ur5T4DPbX0U08YijgzO7yDKhV9MdXyRgdc4rM6jO2XGdHGbc7YV5/15rrHexz+eFi525nju1VI+9b8R5S82kEF8+FQuwGSTtjy22qr0fpuRjyulnLQSAKbfbubA3/AG81YnlY5oay/dRGvoFVSiLZsL+SFw8bFWH7j0IOxFcPY14py5exrxTl1OIc0XM8ZUkBceLQuMj3PkPtULMaNhtQx4sbDYC4easqwvlESiJRF1+V+Bm9uVhDhAQzM7dFVRknqMmqebljFiMhF7ge54XbGajS7HEOQpvC9pm5iYEh9PdkYODqVjnrnes7D65HKXsmGlzTVXY3FjcBSywFoDm7gqzOB9nNvBbq5VXkGGMjbnUN/CDsuDUE2c+Rxb28lnu1ubrDqVZdofB+6n70EnvWctk58eck/XJPtitbCktmiuFzjTuksO5CiNXlaSiJREoiURKIt/gkUTToJ+97sncQqrOxzsq6iACemd/g1FMXBp01frwvQru7TeEWsHBWtoFWN0EdwIgcuVDhXZvNsazk7189gSyPyhI82DYv6qV1VSoKvplClESiJREoiURKIlESiKXdlFmJeL2oIyEYyb+salh9iAfpVHqL9OO712XTeV3+36cniMS+S26kfLPJn+Qqt0cAQk+q9fyqyrXXCURKIlEXc4bzZcwQ91G4CgkqSqlkJznQT0zk/c1k5XRcTJl8WVu/fcgGuLHev6ViPJkY3S0/8K0+yzjK3CPNOIzNq0M6xpGzKACuvSBqO53/AOFU83H8I6Y7rnm/0VKWUeINfFLd52lgmikGxTDhvbSDnr6HzrnE1NIVKd3+4NHKoOvpFpJREoi3+C2sUkyrPMII/wBT6HkPwqoCSx98D3qKZzmsJYLPkvQr05v5StrbgFxFbIAe7SYs/wDSP3bozM+d86SdtgNXQV85jZUkmY10h716DlSloDdl+fK+oUKURKIlEWxY3jwyLJGxV13DDy/79KhngjnjMcgtp5C6a8tNtWxxLjU9xIJJZCzr0OAoG+dgoAG+9Q4uBj4rPDhbQPzP1Nn+l1JK+Q24qyLHtJjkt9EzNGxXDY1jO25Vk3H7GqL+nODras5zJm7M3ChPOHMAupFCA6EzgnYsTjJx5dNq0MaDwxvypMaAxgl3JUdq0rKURKIlESiJRFK+y3h4n4taqwyqv3pH/wDMFh/tAVS6g/Rjurvt+q6byur23XjNxd1ycRxRoN/Jl1H92NQdKYBjg+ZKO5Vf1qLlKIlESiJRFYnI3C7WSweR0heUTASmc4EcBXYpuAGzk5yM4I9K+U67l5EUoawuFt+HSLs+ux+VdrtXcVjXCzXragfEFQSyCM5jDsEJ81ydP7Yr6XHMhiaZPzUL+dbqo6tRrha9TLlKIpj2R3gi4vbltg2uMfLowH3OB9aodSZqx3ei9Ckfb/Z4u7ab+0iZP/bbP++KrdHf8Dm+Rv7/AEXpVV1sLlKIlESiJRF0OEcYltmLRNjPUHcH5FRSxNkFOUckTZBTl0eP8x3MoMUo7sbak0spIIBGrVvggg+4qKHHjb8Td1HFisjNjlR6rSsJREoikfZ1wwXPFLWJt17wOw9VjBcg+x04+tVM6Tw4HOHl+69HKmPblxqReJJGjlQltpIHn32rWD5EFdO3tVDpMLfAJI5P7fZXTzuqrraXCURKIlESiLc4TwyW5lWKBGkkboqj7knoAPMnYVHJK2Nup5oL0C1Nud+zv/w3h0MzvrneULJp/IgKMQF823H5v2rPxM/8RMWgU0DbzXTmUFXtai4SiJREoiURKIlEUl7OOMLacTt5XOE1FGP9VZAVyfYZBPsDVTOhMsDmjn+l6FKe3fhZW8iuQPBNGEJA21x+p91K4+DVPpMtxmPuD+6FVjWuvEoiURd6DlC6e2/iAg0EFgNa62UZyypnJGzfY1my9WxophC80bq6NA+RPZTNhe4WFt8j8nPxCVhkpGmNTY3JPQLnzxvmpcrMbC31KrvcRsOVLuZuSzBZNbwE4MomOrcuVQqFyMbbkj3NUIMkPnEruar/AJVc5L2HS/jzVUGtxWkoiURZLado3V0OGVgykeTKQQfvXLmhwIPdFeXGwvHOCiSMDv4/HoB3EqDxp/mGcfK18/FeHk6XcH9ktUURivoUXyvUSiJREoisDsX4fDPxFVlt++Kq0gZnwkYXG5TQe8OoqBkgDOdzisvqr3shtrq9ufdds5Wh2r3kM/Ennt3DpKiNkeTIO7IPp+QH6j1qXpzXsgDHiiP+/wCV46r2UOq+uUoiURTXscnVOMQav1CVR8mNsf8AD61n9TBOOa9P3XoXT7d7QrxJJMeGSBMH3QspH20n61F0lwMJHkUKretVeJREoiURKIu9yJw03PEbaHJCvINePONfE4PyoIqrmSCOFzvT6rocqa9tPNUjXc9jgGFBBgH9MgXWWUj1V9BB9KodLxWhjZu+/wCnH8Wunu3pVZWyo0oiURKIlESiJREoitjkrjMfFLJuGXjfiBfwJD+Y6c6f8yf7S5HrWLlQuxpfHj47j7814VW/HuDyWlw8Eowynr5Mvky+oI3rVhlbKwPavVz6lRKIpXZc8SxwRp3amSJDHFMS2UQ+QX8pPv7LnoKwMjoEc85e550E2WbUT8+fs+atsyixtAb1VqS8gdoLiRlu5ck4KOwUDbqDgAD1yamyunMDbiFeaz5nvBDxvS7nNfNaAM7up2BRBjUT998nz2AqDGxXXQCoP1ZDgAPmqUJr6Bai+URKIlEUu7NuazYXY1E9xLhZB5L/AFX/AMufsTVLOxhNHtyOP6Qhdntd5VEMv8XCPwpj4wOiyHfPw/X5z6ioOnZJcPDdyOFy02q4rUXSURKIlEVt9hcGI+ISj8wiCKfMbOx/cL9qxOrusxt9V21VJW2uEoiURKIs1ndNFIkiEq6MGUjyIORXL2hzS08FFdHHFTj/AAlZYgP4qDfR568DWnwwAK/AHrWFFeFkaXflP3fslqk3QgkEEEbEHYgjrmt4G90XmvUSiJREoinPYxKq8Xi1eaSBf8Wg4/kazuqAnHPzC6HKxdsFsU4xcEjZxG6n1BjQH/aDD6V101wOO30v914eVC6vrxKIlESiJREoiURKIstrctE6yRsVdGDKw6gjcGuXNDhRRWpz5o4hweC/wBJGF1Y9GYI6+4D7j039ayMS4Mgxdio2mnUqmrZUiURKIrm5es7WDgal7cJNfiS3RxiSQ5RsMS2NKllzhdhlSc9a+fndK/KNOsMo1wOeFJYDbKrYco3f9kP/AHI/+atnx2fYP9Kn+Mx//MLncS4bJAwWVdJI1DxBtskfpJ8wakY8P3CmZI141MNhaddrpKIlESiK6uSLgcR4NJbS7simHJ32ABib/Lt/6awclvgZAe3vuonHS61S8iFSQRggkEe461ug7KVea9RKIlEVhdjHMC2140MhAjuVCZPTvAfBnywQWX5IrL6nAZI9TeWr3hcTnPlF7GR8lTH3pVMNltJyyFhjA8I9c+1WcXJEzR8lGJGlxYDuFrvypKLb+I1JjQJNOTq0HGD0xnBBxn99q6/EN1aa70oxkxmXwf8AJcA1YU6V6vUovFIOSuZXsLpZVyUPhlTOzJ/zDqD/AMTVXKxxMyu/ZCFL+1bluNkXiNtgxyaTLp6ePGmQf4iQD7kHzNUunzuBML+Rx/S5a7sqwrXXSURKIlEWxw+8eGVJYzpeNldT6FTkVw9ge0tPBRWrzvAvGOHR39uPxoVKzRjBIXqw99J8Q9VJrHxScWYwv4PBS1UZraRfK9RKIlESiJREoiURKIrO47MLTgENsx/FmAIU9QC/eNke2Qv1rKiBkyi8cD+qUDfikJVYmtVTpREFEV3XqibhnBZYjqSFo0fH6W7vSc/Drj5I9a+eZ8GRM13J4/W15If9s/I/stG+E/h7loQMHV3iuTnyxp2xir3dfL4rsQM/3wb91p2eWneO5jtpJO7SRD3KsNAZlYfiAnOoqcemfShHHP6q/O8MxRJikgA/f1WhwDl1Eu7rVGrqrKkauiuuJMSA4cEZC6Bn0Y+tdulLmtF/NTZ2U4QMMZ3dS2bd7VC06xBnkkdY0igV20xFUBiRQBHnGotsSW6mo9Tvyk8eZrnfcqWaHIcGsY+hW5739Fk5ksY5rSSR4yrrGXVmVVlUrnAYqTsR+kk9fI17E7S4afP2/hVcaSSPJ8EyaxXPP8n91leO1gtUlkgi8McBDCFC2tox7ZckknxHG2eoFc/G5wAJ5Pf1QSZEk8kTHe/kpJybfpKQ0eCsy7MVAbMZbZj12w4xkjzHWq+VHTb8iuYTNFP4ErrsWPv6KOcSvLax306e8ZsFEBd98sWbY43G2cb7CrLGOeKO+w+S8YcnLc5zH6Wg9iR+y0+K8JglFvOiJ/SwMSEAEkckig61xjOSNyM9Qc+XQkc0Eeh9j9hWMKaVspglNkcFdC+ubW1RXaOOMsxXVHAgYghdvAB4RuT65A3rnQ5zqFnbuf7VLGdlZTKD6o8/xstW3a3gYdzEXkkJkzbwiRgjklTqyojTGMKCNsEjfNeWXD4vqa9u9n9fmr80OTI4jxNDRXHfbm7HdfOPW9vH3dxNEPA/iwi5bXG+A4U4cq+g5yeh3NdM1H4Wnn++3socKaZzpIdd0NnfRSZ+GG4SdnCymPLFZI0lLthvy69g2xH1xUDpWxlornyNUqeNFO979MlEGiebUb4sqzWLCNVVZAndrpVQokmQrsNhjUOlSxgsIJ5F/wArQZM/8cYydgP/AFBS5mteHIg06c5UFUBkfTjUWbY43G2cb7DY12GulO4vv6BV2HJzHOcx+kA1sf6WDjHCIZRBcRon9JAxIQKJI5JEHjXGCcsvUZ3bOaNkc0Eeh9qU+JPM2V0EpsgWD9/NbnEp7S1MTNCiSOzIrRwxg48GTgBQuMjxdd8DzrnS5xO9jytV8Q5OTGQH1R57/LtS4PaLYIqxyqoD62RyoA17ZBOOp2bc7nNT4zjddqVrpk8kgcx5vSefv5KS8gTGfgdzFJuqd8gz/V0Bx9mJ/aqeWNGS1ze9K6808KoK2VMlESiJREoilHZ9zQ1hdqSfwZMJKvljOzfK5J+MjzqnmYwmZ6jheEbLe7UuW1tbkSRDEM+XUDorDGoD0G4IHvjyrjAyDIzS7kLxptQmr66SiJREoiURKIlEXT4GYkkEs26RkMIx1kYbqvsudyfTbqahl1EaW9/ouX2RQXjjnF5LqYyynJOwA6KvkqjyAr2KIRtoL1rQ0UFz6lXqURKIpv2Z8zPBN/DMO8gnOCh30yY8LrnzyBn4HmBVDNxw8eINiPulzJ+Q/I/spTxLh00mgxzywAAghItQbPnuy1GHNs7A+6+cw8hkMel8dn5f2opdSSWnEoDNO8oKhWZxowjl1IxqIwPzZz1qYAPjOkce/C2WacjHIa3SDeylnHrvuLaV8aWVWAOOsjYRSc9SPD9EHkKga0OcB5/f9/qsjCZJLKxrxsy/3/tczkxR/wCHjudPeESa8g473W+jvNO5GjRj6+9dTX4hv7G3CtZ5/wB9vig+HXZdDisTrYy94wdu4kyyoEGTq2wOmNhvucZ864aQXbeY9VHEGnLaWNptbbV9+6x33Cv4qyWPOn8O3YNjOCI16jOSMZ6dOteh+hwd6n+UjmMWXK6rHeuy1rm4HDbJQrHWAUU/lLs7EuR6AKzb+y+Zr3T4rq8/p5KWAnJyvFqmgV9/r9E47wdeIRxPFJhQWKNpLKVfTkHG4YYG3znFexvLDuN+4XGPMcJzopGmr2K9X8qW8drbaiWMlsig7HSkqMzMPIFgMfPng1zRcHEep+imwg6XIdkOFDgWuJ2kAhbfqN5evxFVnHoud7fyuejNLYnWO/8ACkllGTZxC1KAFU0l1LL08ZIXrJnOc+er2xVJ+Ik8732/fsoZi38U78QCW/4jchaPP0ZWyIJzhoRqwoz4Tv4fCCepA867xzbh7qTAFZUh00K4/T2+fqpXwq8/FSVMlWLNhRq1q4OkDG2c6T9D6VUlZqYB5Dv2UUMvgSyNe07mxsuHzERFbzMoysb5UdAQk64Ax0G2Knh+JrQe/wDypmNP+ouPah/+QFp8c4OnEI43ikAA1FW0lgVbGQcbqwI6e5z5VIyR0Z48tlHBMcNzo5AauwaX3iU6W8dtbZyzPbRqCMEokkbFiP05ZVx65OM4JrkAus+Vn9e31UuIHSzvyHCgRQ+/ZcntDBBtfLxye39jU8BvV8h/K66MCI3WO/8AAWx2jqf4dNj/AE3+61c45+L2XPSwQ+W/P+1s316OG8HS3BxcXClmHmofGot8LhB7+uDULWePOX9gr4+N99gqyrVVhKIlESiJREois7tEcjhHD0c/iYjPvgRb/bKisrD/APsPI4/5UMZtxVY1qqZKIlESiJREoiURAaIlESiJREoi+qcdK8IRWFxy7Ycv2ayse8MpMfiOoJ+Jv/h0kD6rWbEwfinFo2pRtcdZ3VfPISckk/JzWkAApF6eZiMFiR7kmvNIHZer1b3bxkmN2QnYlWK5Hvg145jXcheUvJnY5yzb5J3O5PXPrXukeSKYLzophRWh3iETL+ISGeIYTI0jC58R33xjzyKZxnXz59vP3VZuM1j3vbdu5UV4jxCSeRpJXLuxySxJ8+g9B6Dyq2xjWCmhWQKFLxbXskee7d0z10My5x0zg70cxrvzC0WN5SxLEksTkkkkk+pPrXQaAKXq6Nrwi5nhlnVHaKEZdz0G4yBnqRnJA6Dc1C6WONwYTuV4tOC9kQFUkdQeoV2UH5AO9SGNpNkIsRlYgAk4HQZOK90gL1THlPixsLWW4LnXIDHbxajgnPjcrnGAQBnzwRVKeITPDQOOT/ChfbiGj3UQkuGbOWJySTudyTk/vvV0NA7KVera8kjz3cjpnroZlz84O9eOja7kJSxvMxbUSSxOSSSST7nrXukVS9R5WbqSfkk16ABwi6HCb1Y372XMhTeOMklWfyL/AN0dceewqKRhPwt2vlcOFigtbiV/JPK0srFnY5JP8h6AeldsYGCgvWtDRQWrXa9SiJRFuy8JmW3S4aNhC7FFkI2ZgMkD99+hwfQ1GJWF5YDuEWlUiLrct8PWWYGU6YY8SSsegQHp7sx8IHXfoahmeWtocnYLl7qG3K2OcOYmvbjXjTGo0xp6L6n3PU/QeVc48AiZXfuvI2aRS4NWF2lESiJREoiURKIpFy7yXdXmGRNEZ/8A2yeFcf3fNvoKqzZkUWxNnyXJeApRxjsodIQ1vN3kgHiRgEDH+4c7fBP1qnF1MF1PFBciUKvb6ykhcpKjI46qwIP/AFHvWm17XC2nZSA2teu0SiLPZFA4MgJQblV2Le2fLPr81y662Q3Wy2uMcUlu5Qz+QCJGo8KL0CoP+81xHG2Nq8a0NCmXKnZlJMNd2WhQjwouO8PoTkEKPY7/AB1qhkdRaw1HufouS8BR/mnk24smJYa4vKVR4f8AMOqH5+5qzj5bJhtz5ffK9a4FRyra6SiJREoi2bGxkmcJEjOx/SoJP/Qe9cPe1gtxpFZfKnZb0kvmwOvcof8A5sP5L96ycjqX+MX6rgvCtKKGNYu6VFEenToAAXSdiMelZBLidRO641r8/wDPXKzWNwQMmByTE/Xb+q394fuN6+kxMkTM35HKlabUZq4vVlnnZyCxzgBR7AdAPQVyAAixV0iURKIuzy7yxcXr4hTwg+KRtkX5PmfYZNV5smOEfEfZeEgLd4nyFfwZzAXUfqiIkB+g8X3ArhmdA/8Ayr5pqC4FxZyRnDxup9GUqf3FWGyNdwV6vkNq7nCIzH0VST+1elzRyUUi4VyBfT4xCY1P6pSEH2Pi+wqrJnQM738l4XAKxOWeyy3hIe5bv3H6MYjB9x1f64HtWXP1KR+zNh9VzrU8vbSKaEwyIrRMNJQjbHljHTHkR0rOY5zHagd15qVM83dmM0JMlpmaLro27xB/vj439vOt7G6ix/wybH6FdBwUDkd1BjOQA2Sp28Q23HqNx7ZNaIonUF0sNdIlESiJREoi37Pg1xLju4ZGz5hDj79KidMxvJC8LmjkqR8M7ObqTeUpCP7x1t9l2/eqr+oRj8u6idO0cKc8C5LsrV8FlmnAVyHIJQHOCExgdPcjb1FYcnWXSuDQCGuNA9ifv9VNJDKGF1jYWR3pSW64lHEuqR1RfVmCj966bGXbNFqgCTwufwPm61upzDHISQC35CNQA30Z6n2rjOY/Ei8RwrcD5WrUOO6R4BWaaOG8iHew5U9FlUal+PMfIxVTCzX/AO4b/J3bwdr/AF8/ZSZMHguYG/5efzpQ267OrScSG2ndGR9Doy61VvRTtnb3OM7+laGF12STT4jK1CxvvXqpciIwtJu657Ljv2X3GdpoSPU6x+2k1rf6kzuCqn4hq3rDst3/ABrjbzEa/wC83/Con9SP+LV4cgdgprwPl21tN4Yxr/tG8T/c9PpiqEs8kv5iojKTyujf8UjhQvK6oo82OPt6n2FRsjc800WvASdgsFvxUXHcyQlDbyRMW1BhIWDMpwpwAnUZ33G1Y03jtyvDGrUHC/8Aw099+Lrjvf6LY8OJmOXPrjbzv/tcXjHI1jPltHcnqWiYIPqCCuPpW4epuxm6nnbjgk35ClnQ+JI7S3crgXnZMA2FuSP8UYb91YVch6uJG3p+/wBF097ozpcFii7KhnxXW3tFg/u9SHqZ7N+q4/Eei7XDuzezjOX7yU+jMAv2UA/cmoH58zuNlyZyVMeFWcUWI4USJScYVQo+uOtZ2RM5rDI7el7Hcrw2+V4s+IiQMQGAViviXSTjzx1x6ZxkYPnVTGyHSSOifVgA2CSKN+ffb1VjJgETWuaTRsbrk8183pYBNccjM+CAFIXGdzqOxIHkDnpnGc1pYkLcqzG4ED1UIhf/AJClv3SQXtvhgJYZACP9Cp8iPuK8brhfY2IUWotKqzmHs3niJa2PfJ6ZAkHz0DfT7Vrw57XCn7H6KdswPKiNxw2aM4eKRTnHiRhv7bb1dErCLBUoIPCkfGOQ5oFIDrLMmjvYYw5ZO8AK74w3UfY+hrIg63HJMI3NLQ69LiRvXP3/ACp3Q0wuvjn0WPhvZ/eykZjES+sjAfsMt+1Xn58Te9/JVDK0Kc8C7NraHDTkzsPI+FPsNz9T9Kz5uoSP2bsojMeynNsoVdKKAqjZVGAB8DYVlzTMZ8Ujq9SUY18h+EWtCHmS2aTu1njL6iujWM6h5Aedd5AdDA6YtJAFruKJz5Aziytyy4okqakLbMUIYY8QAJxucjfY+fUZGCamPkGR2h1XV7eV1upsnH8JuoHa6Wfv6t6VT1LVvuItGBoj71iQNAcKcEjJGdjgeRI+az83JMD2hx0tIPxV37D7BK0MKBsrXHkjt6eajXMHaPb2xZFDSyqSpUDSqsPJmP8Apmtbp+HNkQMkeNNi/sKGaHTK5reAVX8/aRfNOJQ6qBsIgv4ZB/rA7k9N859MVtDp8IZpr3TQFNeCdqcEgAuFMLeoBdP28Q+o+tZ8vTXt/Juo3RkcLu3tvZX6aisNxgbFWGr41L4lrMysifCiL22KrtdC9zXoN1Jit1yhju/3Sit52cQXCiSIPaMQMxNiVQd/72env9BU3TetySawTraDs7i9v4863VjMaIS3bc3YUdvuzG7TOgxyj2bST9GAH71ts6jEebCqiZq4V3ylexfmtpP8q6x/sZqw3Khdw4LoPB7rlT2zocOjKfRlI/nUzXB3BXVhdvgfMN6jBIC0h8k7sSHA9MDVVWeKADVJt63S4MIf2XXTtIulJDxxEjY+F1OfPPi/0qL8BE4W0qI4rV5m7S7k/ljhX5Dk/wDyx+1dDp7PMp+Gb3Kxw9o10GDFYT0Dfhka1GfCxB6bncYNZ/8A8dxBJ4jdQN2N9gT3A+/ZaP4l+jQdxVfMK3OAcsWpjaRkGthkl2MrDO+kM++kdKqSzyim3x7LPGmQE8DyUB58Bso2FoFhEsgErRjS7ADKgNnwrkEkDGTir+PE3JcPG+KhsDx+i8xshwcY79+65HKfGuJyuVhPfAde+3Uf5sg/QGrEuLiQsqtI8ht9F3kFrjqed/qpjzJzQ1k6Ca3fSyJ+IpGC+gFwM+jZxk1j9N6TC23RUHEn2F8Dy9l3kySTgND7AA2Pn5rl/wDmXbf2c/8A6U/560v9Ok8x9+yqfhn+az8O58S4njghifVIwQGQqoBPrjVtUWRimCJ0rzs0Wu2Yj3OAtbXMd3euueHYmQMyMUhYurL5rklWU+oHp1zVDCzIHSmLJGkgAjewRdeWxVw9Pa1oeDe9eS88D7OWuYe/vnkklYZ0lyBH7fPr5Vfl6gI3aYgAPlyqx1EfBsAox2h2MkEkUsblViRIEC5XQFBxjHr4ifc+9WsDQWubXJJPra5iyDK7Q/kL1ybzNd3NxHbS4likYJIWU5WM/mJZceWevXpVTrHT4X45eCWuaQW1XPyPz/lXcbTFJfmKK3YO0mNAIzbsFj8C6XBwq7DqB5V5i9IMUf59RO5J7k/L6KHKDpn2NgBQC7fBOcBdsVt7a4dlGWwIgACcDJaQDc9B51zkxNxm6pXgD3P0AJVduHK801a83PiLN3H8Pcd9q0d2VQHV6bOfvXcWMJYxKx4LSLteOxZGGnGqUkWS4XS8kShOrKHLN0JA6BeuAd+maqyMZIwsadzt6fdLljhE8PdZAKqfiPOF7/EjvmI7uQMYVwinBBwcbkfetGPpGKzGdFC3TqBFj1FX9/JaDZi94lcdXla6fP8AxsPbQRL3jCfF4DIwbuw3eJoTH5VBVjgbb+9Z/RMCeKZzpSPgGgAXvwbN/f6KzkSMcPhHO+6j3LfNU9mcIQ0Z/NG35T7jzU+/86358ZkvPPmqD4w/lWTwzn22l2kJhfzWTYfRun3xWU/DeBbdx6Ko+B7VI0utS6l8SkbFdwfjFVtNGlASRyswmRpMg5BwpYDcgdevvnY+tZH4VuLG7Io6gDsSSG2ew+XvWy1DlHJkbBq+Hbfzr1+axJdao2kMbxKpfIkKkgKzDUSpIAOM5/6V1hZ3jSujLg4CiCNue3z4XWZgmJjXMae9j+V8uZZBEXSMvtkDUFz9T0rVaGl2klZgB5PCiXFecRFCIrvV3jssxitmx3IQqY1lfV4mbGSB029qgm6bPkSF2OQABpJcOedwPfvytnFdFHH3N77KtZppLq8Z41IkllLqqHcEkkYPqOufrX0UEDMfFbC42GtAN99q4/hRyS24vO26nHO3LV9NDbylS/dW6rIuvJ7wMxdgPPK6Mkb7e1ZnTG4uK6RsYDdTiRQ7dh7dgvJMrxasn3Vdi5cbB2x/iNbukeS5oJaQtJIqr+ZmAHyTtvXjiALPCF2kWr6fkC3ulM9wNcxVQ7qzJqZVALYB2Jxk182zMfB/txn4e17qPW+Qa+FW3EuRBFcHVcRR24YeKWVVcj9QVcZZsZ3xjpWi/qLhEdDC59GgBt7rvGcJeTVHdbfaFwm0igBhhELCRVjKymTv4ypLMcnIwcb4A9zmsvo3UcjJyNBJLdJLrFaXXxx9L/RXp4Wsbfrt6qv1bByNiOhHUV9Sd1SVy9k9vLPbfjyuyGTVGC7ArjIbxA5Kk/pO3hrA6gGRy6mCjW//AEonyaz4fkutzxw9kGqO7kg07swLOukdTp6k49KixpLG7A704+qiOlkga7gqOWvP0CQqguZ27tmLGWIFrgEHHQ+EAnbLDGBkGqGZ0rNllJDG06qId+T9d/Xa7K2IXQsb8r2rlVld8UlkJ1SyEZJAaRmx9zX17IWtFUL+So0OwXb5J4+lqZ1dpI++QKJYgCyAE5G/kQeo6HBrJ6xhT5HhvgolpPwng2P4/a+6s48jG2H9+4W5zrwue6vO/gjaaOeNJEkjQnUAoVi+BhXDAgjbpXnR3DHxvCmd8TSbHlZuh6brjKe0v1DgqHzwMjFXUqw6hgQR8g1tBwIsKEG913r/AJKu4bVbmRAEZQ2nWC6oTgMy9QOn3rPZ1XGfN4QdubA8iR2BUphdVrvcF5+CwLFPrBUAalz4tJGM4IIOwz5Hf4rmbAt1tWa/HkabjOy4HNvMn8WVCghFJO+Ms3qcdNvL3q1j4/hbnlSY+P4dkmyVYPZpeJHbRFQCMkNvjBydR36+W3pWbnMc55Vdz9E5L/Zd/tCYXlq8MSa5GA0KCASynO2SN8A7ee4qpiHwH+I80FYEviStaxUpLyzdrE8rW0qxoSHYoRpx1zncY9a3G52M54jDxZ7Wrnhuq6WfgvLF5NGbi3iYqjbOGCnUu50ZILEDfb0qLLz8SI+FM7kb7XsfNdRxvO7VrcV4/cXJUzSsxXp0XB6Z8IGTgDfrTE6ZiYoPgsAv39t729OF6+eR9ajwrR5X7QUa1WNnCSBQpBIGTjAK5/NnriqORgEPsDZZrzLGaAsLi9psc6xRiRGCs66pG09dJwGA3UkHVuB7V30/IgdIWNdbgLrzHmPP2XuPjStuZ7aU85It7eFFiwBhScY64IBJPmckfeqeU97nWo8dwfbnqC9s3Dog8c0YAZmKtj9W2QT7jBH/ANVo9MlcQWOVmJw1Fo4US5X5g/hVmjeMvFOE1gOUbMZYoQfPBJ29h6U6ngPytLo36XNvtY3q9vYK7DI1lhwsFSDgnPPeX0Rmht1j1YD90veRjSQuH2PoD7Z6VBD0duLj6WPcSPXYkmzt+yjypnSgmvsK1eMcbVo1VVBzsTnGBg7+++BVGOFwdazJsljmUqut+Gw3vFHLeKOJVDAHZn32PsP9K1zI+KAVyV4xzoomjuforK41ylZy2oVkXwrpTSACg6jQfIZOcdKyYsmVklj/ALVp3wt1AqmuUVNtxaMGIzGKRl0qhck4YBgoO+Dhv+xWr1MmTCdpcBxyaHPFq3juBcHdl2ubOM2pkWK7inuJYwwaVibZxk7Arp8WFxufucmsnpGFlsD5WOawOIpo+IbDc35lWciSM03kjvwrZtb2BLQaVyAg0hBnwgbBQOu1cva/xLKyGvZoo8qqe0m9KBO7dkYu2yuVyuN84O++K2cJl3YVfEAc922yiXL3FHS9hleV/wCkQM2ts6MjIJzkr6j0q1NjsMRYGivKu60ZHP0kg70v0DLxyPuQuM52yBnG3nv0r5wQu12qf4hpjpUn2kSo1yunGrT4vqTpz9M19BhAhm69wr0E9rX3s0mRbolsatHh+41Y+leZwJj2XuYSGg9rV0Hj6tAAV0nfbIJ2PqDjfrWCIHarXD8lmilU1py7ZXd25F2SMySPAkRV8DJIjdsod/P9quZvUsjDhBMe1gB17b9yFp4kPiNAJ3rj+FyuaeHxWN1C9sZNDKJgk2BIhDsNLgdOnz19Ks9NzTmxPDq2NWODtf8AK8yIQBR7hTvh/PMTIG78KNJBjcqpztudskjcbHG9QSYTg7hZBE7Bpq/VV3znxsXU4K7qgIBIxknqfjp9q1caExt3VvGiLG/FyVwKsFWFZ3PVtZxWzIqQx4ih7lVH/wCRrIUsZc4wCpyQQevXOBXx/T5syXMaRqqzrJ/LXp2u+KWhI1jYzdenmuLyTzcLeMwyMUXfS4ztq65xuDncGvocvF8Q6gsSeF+rXH+i3ebudEkhMcbF2YaS2CAB59cZYiuMbDLXWdlHFBI5+qTsq+JrTV9fKIleL1forkmW2t7SJPCAQoGSBqdhn6sTmvmMvW+QlU4ZASS7lRTtGu4Iis5t4pnB0KJdRUZBOSqka8Y6HberWLFI8aA8tHp+3p7JjSjxiBuKUPvObJrtHRLdTNIgSSSJWLNGucAKOnXGd9sdKjh6LDiytldKdDTYaaoE+v7LWdkue0gN3I3KiTqQSCMEbEHbBHrX0DXAiwqp2XkV0vFNeG8v3ttbLcRyxKJIzMIC2XeNceLSVx0OeucViT9TxjKI3tPOnVWwPFc3z3pdOwxK3f8A5Ua4nxmacgyOTjcAbAH2x5+9azIWMFAKGOFkf5QpXDz+RbBWErTCEwbv+GwII1OPzMwB88j4r5x3QZPxDnMcBG5wdVHUO9DtV/RaP4lugWNwK9Focvc5/wANDHG0Ik7p2eM94UxqzkMMHPUnNT9R6EcuZ0jZC0OADhV3Xl5eS5hygwAFtkcKWcv9nVvfk3KPMIpPGsbBQ6kk6gzDIZc9CAMipHZ0uO3w3AWNrHdU3u1OIYtLi/J1vw6X+Id5WjiwwjXSWZww0gt0VPU4J2rv8TNkx+GwC3bE+n9qOGYCTS//ALXA5m5yN3G6iERmVleVtZfUVAAC5A0jYGoun9FdjTCV8hfpBDdqq+SfPyV+XIDm6Wtq+V3+RuJXM8Tj8ILFoUyyymMEscIpwjZPvj5rvqD4IHDVZJs0ADsOTuQsw9P1nUw0uNxXmu8gvHViFAIV4hpkR1676gQ2QeuPPyqWLHx8zGa9ncbHgg8fQqxFCcYlvfv6rp85c3QXFk0SsHy0bQp3Wg24X84JxvkADYkbnbABrK6R07MgnaZG0Gg2bvWTxXvvvSv5EkbgS089vJYbzkiBLFJBJKZjbC5L4XuRsDo6Zzg4znqelS/66/8AFCMAFuvTW+rmr5rtZ24XIxvgJN8XfZcnkuYzTrBNK/daGKx94VDsB4UyCCAfnyxV3rMj8fGMsQ3sAmroE7mvvlV8fHikl+IDuuzxy4h4ddxPBH3Ykj/GtxJr7shjp0sep8/v61X6XPJnQuLjYB2dVXtv9+3Zc5+ICAOHfstm47QIkhCxBjgYVNOkL879PjNXG4DtW6zBjzONPOy5HAu0C4RitxJI8RRkGkLrjz0MZODsNsZx9qr9R6KJ2h0FB4N73Rrsa/pbOPMI/hdxVfJcnnDjovJ1casJGsYaQgu+nJ1Pgnck1b6VhSYsRbKQXOJO3AvsPTZczSNeRpGwC9cv8dugyW8LBtbKiKwyAWOBj0GTVjJjia10j9qFlU34rJXcbrc524BLCxkkuY7gq4ik7s/0b6chcY/LjOCPQ7VSwOpRzSeCGFpqxfccX89+FaGMI47bwonWwo11bbmK5jQIspCjYAhTgexIyKhdBG42QoXY8TjZC88M4VcXsjCJGlfBdzkDA8yzMQB9TXE+RDjM1SGh9+SsMjJ2aFguraW2mKOrRyxnodiD8iuoZosmISRnU09149hHwuC27nmO6dNDSnBG+FVSQfUgZo2CK7AUAxomm9K5kMzIwZGKsNwykgj4I6VI9jXtLXCwex3U4JBsKS8E5de+jkuZ7lI0V1i7yUlmeRsYUb9ADknyHlWXlZseCBFFHe10KFDz+imawyfE4+62uT7CGG7uIrlYmmSNliWZsQmXI3Y4323Ax6+fSt1HMkfixz4+rQ7c6fzAV/fPt2tdxRU8sdVj9FuX/LNrdXgW2uYI2JUSQKHGDjL9ycFW2z4c9Qd646ZmZceOPxDHHmnHmr21cH3IvjZc5ehpJYeP3VhvyDaQQoyRISuGDMNTZBzkk+/l0rj8bJIS1x2PZZ0oe0aw5U1zrbul7KXYuZD3mo9Tqz1+DkfGK3MPSIgGiq2UkMxlbqPK4VWlKlESiJREoiknBecJbdBHgOoGFySCB6ZHUVVkxWvN8KrLiNedQNFc7jnG5LpgXwAPyqOgz1+T71JFC2MbKWGBsQoLscjcxJad+rPJEZQgE0aqzLpJODq/Sds432rJ6xhZGRodDR03bTtd19RvyrsD2NsO/ULtf+Bw8ZujNbzFSSvfxyR4cYGA6Fcq2rTv0wTUWCZ+nY4gmF1dEHbc3W++17LnKlY52pvfsutxjsqhhCnvZQMjV+RiVz4tIwAGx03xUzOpSPBAAtUnyujNvGyifGedZCGhiiSKNFMEZOWlSLABUsTuTpGfTfFRw9Ch8UTyOLjeoi/hLubqvX74Wh+KOmmgcc96UQrfVdKLxKIrZ5B5xC2qwh1SRF0gN54/KQMjUPUZrFzMQl5d5qlIXxPLgLBWh2hcyo8TRhlaR8AhdwoyCSd9j6D3qTCxy12rsuIGPfJrcKAVa1rLQXY4DzDJa6wqo6PpJSRcjUv5WGDkEVmdQ6XFm6S8lpHBaaNHkd1PFOY7oWFP+SLeDi0hmureMSRkKXUkLLkbd4nTKgDfz8xtVF8J6fGIoXHRWwPb3UE85e4Xye6lnM/LVqhVlhiLIQVym2R01AYyM42qGKaR7S0uItU5ZDA4OabVI8X45czNIs0ztqcll1HTkHyXoAMDA6bVtQ4ONG4SMYNVc0L/AFV8yucKvZbnKHLEt7L4CFVSMuRnfrgDzNd5WQ2Ju/dQPlDCB3Us7TeR5lkmvVIZXOtkwQVGACR/WHn5VQ6blMaxsJ7d106Ul3xCrVZVsrpWNyfx+1isVidokw7m4V4i7TKQdOkj08Ix5bn5+P6xiZ0mQ4xNLrA0uBA0kef1N9+Ffx3RNaC41V2PNYuXuzYXUpMdyklv1V4s6z/dZWHgYDrnPlW0/qRY2nMId68fMeioSGnaW7rpcQ5Ji4bJ/EnvJhCpkWIkDMi4KlmXBCDcnG+1QuyX5UfhChq2PyPPuomZGiQB4+XzUN4nzPLesi3DKsfeKz92unJwF1HrkhNh8VJjdJhwQ6SAEv0kCzfrQ+ZV187paDuLUv5k5ZgmjKWcUCSAjuAlwGe4j0rqyG/M2T5HPl84vT+rT/iB4pdoo6rbQa69t/48lYlgaGbVd7UeQuLwjszu5ou8bTEPJXDavqAPD/P2r6KTqMTTQ3WW6SuAtqxK8IhmW4JkkuvwzFExUCJCcsz4BySdlHlnPpWfmwS572+CdIZ/kRdk9q/lWcaeLSSd/TyXEj5jR+JRXMsY7tGQd3+bCoMLnONRB38ulTDpskHT3Y8TrebNnayTZ+QPCkMwdKHOGykfMN3b8T0RC7BuQzmOSSEojq5JEWoDKkbYyCM7ZrN6ZBmYcj5ZIqaQBpBs2P8ALyrt8lJO+IsADtx3r6LrW3ZCgtw8kshcjcrpCg+wIOfrWgeqO10Bssxz36dQCj3E+LPwtVtbZRuO8lkkAbvXzgaRnCqukYHXO5qN/TI+ouMuQTtsADVD/nurOLm/B8A+d77qD3Vw0js7kszEsxPUk9a3IomRMDGCgBQC8JLjZWfg/EGt545l6o2ceo6EfUE0ljEjC091G9uppCtCbtEgkiBMjrj9GGzkjGDjZvvisj8A5rtgqD45yNH1Va8wcUNzO0mMDZVHoo9ffOT9a1oY/DZSuQxeGzSubUqlSiJREoiURKIlESiKYdm3MK2k7hzpEgXxHYAqTjPoNzVHOgMrRXZQTh1BzeysLj/Ni6GaSRNP6QMaiMdOviJPpisuHFN0FRe989NAKpO8m1yO/TUzNj/ESa+gaKAC1GigAsNdL1KIlESiJREoiURSHk/mU2UjHBKPjUB1BHQjPydqq5OOJh6qGeIvFtO4Uk4xz6hRu61s7ZPizhScb+Inp/VG1VYsFwO/CqjGke4eJwFXbHJzWmtBWJ2ZcXCRvGpUSBiwDb5BA3xkE4I3xWXnxFxvsqGTbJBJ2U25u5rQW7GXOkjTgHBbO2Fz54qhj4rtXwrnxnTODQoXyvwjhsyySRwT3BBVe5llEZQEHLgxY1KNuo8jgE4zB1LqOZiysZK4NaQfiAuz5b3v32W9FCyRpLdz5KEcft447qZIW1Rq7BGznKg7bjr819BgyyS47JJBTiBYVaVoa4gcKf8AZXzUsEZhYhWDFlycagfTPnnNU8/GL3alRnc6N2scLp858zgQv3jKXYMFVfMnIGxJOACMmocXGOoKqNU8g22VOg1urUWSB9LKTuAQfsa5cLBCL9F8P5oT+GXQNQYLjBHQ+e58vPz2r5eTGOtUW5IYCx23Kq3tRvUdo1215ZvcKcDf5P8AKtjAYRa8w7LnO7KBVpK+tzhF73E8cvXQwbHrjr+1Rys1sLfNcvbqaQrvi5yWWFSkiaP1ZI6Y6dRpIOM5z/rXz5xC1+6z3TvaNBBtVNzvxZbicaDlUGNXqScnHt0raxYixm/dWcWJzGfFyVHatKylESiJREoiURKIlESiJREoiURfRXiIa8HKIa9C9XyvV4lESiJREoiURKIlESiJRF6ViNwcH1FeHhF7knZzlmLH1Yk/zrwAA7I1oHAXlTjpXLvv9F03lfGrvufmuey+V6vV9rkIvNdLxfRXhRdngF3IusK7Aac4DEDO/kDVedoJ4UMzGmrC5EkhYksSSTuSck/JNTtFAKaqFBeK6RKIvVclF8NdL1fKLxKIlESiJREoiUR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BQUExQWFhUWFhcWGBYWFBcWGxgYGBgWHhkfFx8aHCggGRwlHBwYITEhJiwrLi4uHCAzODMuNyguLisBCgoKDg0OGxAQGzQmICQsLDc0LjQsLy80LDQ0LDQsNCw0LCwsLCw0LDQsLCwsLCwsLCwsLCwsLCwsLCwsLCwsLP/AABEIAKIBNgMBEQACEQEDEQH/xAAcAAEAAgMBAQEAAAAAAAAAAAAABgcDBAUCAQj/xABDEAACAQMCAwcCBAIHBgYDAAABAgMABBESIQUGMQcTIkFRYXGBkSMyQqEUsTNSU2JygsGiwtHS4fAVF5KTsvEkQ3P/xAAaAQEAAwEBAQAAAAAAAAAAAAAAAwQFAgEG/8QANhEAAQQBAwIEBAYBBAIDAAAAAQACAxEEEiExBUETUWGBInGh8BQykbHB0UIVI+HxUsIWNLL/2gAMAwEAAhEDEQA/AKdr71VUoiURKIlESiJREoiURKIlESiJREoiURd/km7hiuw8+nGltBcakWTHgLjB2+h61k9ZjyH41Y/NiwNiW9wPX3Hkp8csD/jXS7S2QzwkKneGBGkkjUIkurdGUDbdcfsMnFV+gmYxPMgIGrZpNkVyD7/9BdZIaCADZrcqHVvKslESiJREoiURKIlESiJREoiURKIlESiJREoiURKIlESiJREoiURKIuhwLg8l3OsMQGps7sdKgDqWPkBVbKyo8aPxJOP39F2xhcaCzcw8vy2bqshRg6h0eNtSOp81JAP7VHh50eUDo5aaIPI+pXr43Mq+65NXVGlESiJREoiURKIlESiJRFt8JsjPMkQOC7AZ9B5n6DNRyP0NLvJcveGNLir6j5DtJrWMSr3hiiEaszEPpGSBlceZNfNjLfHIdG1myuA5726iVVXFOQLkXLJbxvJFkYlx4VB8nPQEeftvWqeqQRxa5XUQCaUuOHTDYd6WPmvk4WkeuO4WbQ4ilARkMchGcb9Rj+Y9docHq4yZBGW0SLG92P7/AFU74S1t+WyidbKgSiJREoiURKIlEUl4ByZNdxCRJIU1FljSRyrylfzd2Apzjfc4/wBaysrq8GPIY3AnSATXDb8/327KZsDnAEd1HZYyrFSMEEgj0I61ptcHNDhwVERS8V0vEoiURKIlESiJREoiURKIlESiJREoi3+CcWe1mEsYBIBUqwyrKeoI9DVPOwo8yExSbeo5BHBCkikMbtQU24VYrxqNUCfw725CjQNUTRP5YJyJAR18871lQ4/+lucQ7WH7knmx/H7L3IyA8AVv2AWTmTsqeBQYpdTZAKyAL19+g+tW4Oph35h+iqGUtcA5bPAryzs7b+HM9q8mstct3TSiRCD4I2IGrGw223z84fUW52RKXsidpIGnetJ8z5ef0WrCI2jdwsc+qrK6ZS7FAQpYlQeoXOw+1fXRBwYA82aF/Ot/qqTqvZYqkXKURKIlESiJREoi2uF3hhmSQDJRgceo8x9s1xI3U0hcSM1tLfNWpac9w92W74jKjwNnIxnoMdd/LrgVjOwXauFn6J2/AB7qvOY+PNcXHeKWVRjTvg+E5B26HO/2rSixmNZpcAfvhXseMxNq9+Vg4tzBcXKqsz6lU5ACqvi33OkDJ3O59T61Dh9LxcRxdC2ifUnbyFk0NuArck75BTiuXWgoUoiURKIlESiJRFNez3jb99FasoaJmbS2jU0LMNnXrgBtJOQfOvnusdIimuffVQsA0HAdj7eSsxZRjFGq/ZcjjnKt5bhpJom0kkmQEMNz1ONxn39a14MmF4DWH2VTxA4rhAVaXa+V4vEr1EoiURKIgoi9vGRjIIyMjIxkeo9q5Dw7gr2iF4rpeJREoiURKIlESiKweyrj6wF42IDMwZcnGdsED32rM6hAX0QqmTqaQ8cKZ8z8zgQlpiowDsD+b0C5wSTt8b1Qxsc6qCqvkdkO0tVGMd6+hC1V8r1EoiURKIlESiJRF7ijLMFUFmYgBQMkk7AADqSfKvCQBZRWd/5VtBwm5urk4nEYeOIHaMAgtr/rOVyMdB7npj/6nryGxs/LfPmpNFCyqurZUaURKIlESiJRF9VSSABknYAedeEgblerYvbCWEgSxvGSMgOjISPbIqOKeKWzG4OryN/svXNc3kLWqVcpRFYfZHKiSSsfzeEfC79Pr/pWZ1EOIACp5T9Lm3wrQ43xeKW36YBXcMMHBG+oHcfWsiCJzXLjJnbVDlVdyzzDYW0rmBHgkKFVuJSswByP06Ngf5bZHWpOp4mfIxpsPAO7RtYr9x92tmB8dUdiRyozzlxKO4u2ki3BVQzadOtwMM+PLJrT6TBNBjBk3Nna7odhfoo53Nc/4Vw601ClESiJRFt8ImVLiF3TWqyIzJ11gMCV+o2qHIaXwva00SDv5bLppAIU77U+LRMzwameUTasFdIgXSSY1P6vzD16Y2AAHzPQcKds34gtDWltbG9Rvn0qj/XKuZEjdGi7N/p6Kua+sVFKIlESiJREoiURe1jbSWAOAQCcHAJzjJ8icHHwa5JF0vV8ZyepJ+d69ApeAUvNeolESiJREoiURKIlEXT5cu547mP+GbRM7CNGABILkDbION/Teochkboz4gsDdehX/wBofMkVnBHZTkt/E280TSsclWEYVXcAbhnO58sE18zhYzpXmVn+JBr3/pTOdtRX5tr6xQJREoiURSzg/JDT26S9/FG8uvuYWzqkCEA9Py79Pg1iZnW48Z7gWktbWojt399lYjgL6354UbsbKSZwkSM7H9Kgk/8AQe9bDntaLcVXJA5Ur5T4DPbX0U08YijgzO7yDKhV9MdXyRgdc4rM6jO2XGdHGbc7YV5/15rrHexz+eFi525nju1VI+9b8R5S82kEF8+FQuwGSTtjy22qr0fpuRjyulnLQSAKbfbubA3/AG81YnlY5oay/dRGvoFVSiLZsL+SFw8bFWH7j0IOxFcPY14py5exrxTl1OIc0XM8ZUkBceLQuMj3PkPtULMaNhtQx4sbDYC4easqwvlESiJRF1+V+Bm9uVhDhAQzM7dFVRknqMmqebljFiMhF7ge54XbGajS7HEOQpvC9pm5iYEh9PdkYODqVjnrnes7D65HKXsmGlzTVXY3FjcBSywFoDm7gqzOB9nNvBbq5VXkGGMjbnUN/CDsuDUE2c+Rxb28lnu1ubrDqVZdofB+6n70EnvWctk58eck/XJPtitbCktmiuFzjTuksO5CiNXlaSiJREoiURKIt/gkUTToJ+97sncQqrOxzsq6iACemd/g1FMXBp01frwvQru7TeEWsHBWtoFWN0EdwIgcuVDhXZvNsazk7189gSyPyhI82DYv6qV1VSoKvplClESiJREoiURKIlESiKXdlFmJeL2oIyEYyb+salh9iAfpVHqL9OO712XTeV3+36cniMS+S26kfLPJn+Qqt0cAQk+q9fyqyrXXCURKIlEXc4bzZcwQ91G4CgkqSqlkJznQT0zk/c1k5XRcTJl8WVu/fcgGuLHev6ViPJkY3S0/8K0+yzjK3CPNOIzNq0M6xpGzKACuvSBqO53/AOFU83H8I6Y7rnm/0VKWUeINfFLd52lgmikGxTDhvbSDnr6HzrnE1NIVKd3+4NHKoOvpFpJREoi3+C2sUkyrPMII/wBT6HkPwqoCSx98D3qKZzmsJYLPkvQr05v5StrbgFxFbIAe7SYs/wDSP3bozM+d86SdtgNXQV85jZUkmY10h716DlSloDdl+fK+oUKURKIlEWxY3jwyLJGxV13DDy/79KhngjnjMcgtp5C6a8tNtWxxLjU9xIJJZCzr0OAoG+dgoAG+9Q4uBj4rPDhbQPzP1Nn+l1JK+Q24qyLHtJjkt9EzNGxXDY1jO25Vk3H7GqL+nODras5zJm7M3ChPOHMAupFCA6EzgnYsTjJx5dNq0MaDwxvypMaAxgl3JUdq0rKURKIlESiJRFK+y3h4n4taqwyqv3pH/wDMFh/tAVS6g/Rjurvt+q6byur23XjNxd1ycRxRoN/Jl1H92NQdKYBjg+ZKO5Vf1qLlKIlESiJRFYnI3C7WSweR0heUTASmc4EcBXYpuAGzk5yM4I9K+U67l5EUoawuFt+HSLs+ux+VdrtXcVjXCzXragfEFQSyCM5jDsEJ81ydP7Yr6XHMhiaZPzUL+dbqo6tRrha9TLlKIpj2R3gi4vbltg2uMfLowH3OB9aodSZqx3ei9Ckfb/Z4u7ab+0iZP/bbP++KrdHf8Dm+Rv7/AEXpVV1sLlKIlESiJRF0OEcYltmLRNjPUHcH5FRSxNkFOUckTZBTl0eP8x3MoMUo7sbak0spIIBGrVvggg+4qKHHjb8Td1HFisjNjlR6rSsJREoikfZ1wwXPFLWJt17wOw9VjBcg+x04+tVM6Tw4HOHl+69HKmPblxqReJJGjlQltpIHn32rWD5EFdO3tVDpMLfAJI5P7fZXTzuqrraXCURKIlESiLc4TwyW5lWKBGkkboqj7knoAPMnYVHJK2Nup5oL0C1Nud+zv/w3h0MzvrneULJp/IgKMQF823H5v2rPxM/8RMWgU0DbzXTmUFXtai4SiJREoiURKIlEUl7OOMLacTt5XOE1FGP9VZAVyfYZBPsDVTOhMsDmjn+l6FKe3fhZW8iuQPBNGEJA21x+p91K4+DVPpMtxmPuD+6FVjWuvEoiURd6DlC6e2/iAg0EFgNa62UZyypnJGzfY1my9WxophC80bq6NA+RPZTNhe4WFt8j8nPxCVhkpGmNTY3JPQLnzxvmpcrMbC31KrvcRsOVLuZuSzBZNbwE4MomOrcuVQqFyMbbkj3NUIMkPnEruar/AJVc5L2HS/jzVUGtxWkoiURZLado3V0OGVgykeTKQQfvXLmhwIPdFeXGwvHOCiSMDv4/HoB3EqDxp/mGcfK18/FeHk6XcH9ktUURivoUXyvUSiJREoisDsX4fDPxFVlt++Kq0gZnwkYXG5TQe8OoqBkgDOdzisvqr3shtrq9ufdds5Wh2r3kM/Ennt3DpKiNkeTIO7IPp+QH6j1qXpzXsgDHiiP+/wCV46r2UOq+uUoiURTXscnVOMQav1CVR8mNsf8AD61n9TBOOa9P3XoXT7d7QrxJJMeGSBMH3QspH20n61F0lwMJHkUKretVeJREoiURKIu9yJw03PEbaHJCvINePONfE4PyoIqrmSCOFzvT6rocqa9tPNUjXc9jgGFBBgH9MgXWWUj1V9BB9KodLxWhjZu+/wCnH8Wunu3pVZWyo0oiURKIlESiJREoitjkrjMfFLJuGXjfiBfwJD+Y6c6f8yf7S5HrWLlQuxpfHj47j7814VW/HuDyWlw8Eowynr5Mvky+oI3rVhlbKwPavVz6lRKIpXZc8SxwRp3amSJDHFMS2UQ+QX8pPv7LnoKwMjoEc85e550E2WbUT8+fs+atsyixtAb1VqS8gdoLiRlu5ck4KOwUDbqDgAD1yamyunMDbiFeaz5nvBDxvS7nNfNaAM7up2BRBjUT998nz2AqDGxXXQCoP1ZDgAPmqUJr6Bai+URKIlEUu7NuazYXY1E9xLhZB5L/AFX/AMufsTVLOxhNHtyOP6Qhdntd5VEMv8XCPwpj4wOiyHfPw/X5z6ioOnZJcPDdyOFy02q4rUXSURKIlEVt9hcGI+ISj8wiCKfMbOx/cL9qxOrusxt9V21VJW2uEoiURKIs1ndNFIkiEq6MGUjyIORXL2hzS08FFdHHFTj/AAlZYgP4qDfR568DWnwwAK/AHrWFFeFkaXflP3fslqk3QgkEEEbEHYgjrmt4G90XmvUSiJREoinPYxKq8Xi1eaSBf8Wg4/kazuqAnHPzC6HKxdsFsU4xcEjZxG6n1BjQH/aDD6V101wOO30v914eVC6vrxKIlESiJREoiURKIstrctE6yRsVdGDKw6gjcGuXNDhRRWpz5o4hweC/wBJGF1Y9GYI6+4D7j039ayMS4Mgxdio2mnUqmrZUiURKIrm5es7WDgal7cJNfiS3RxiSQ5RsMS2NKllzhdhlSc9a+fndK/KNOsMo1wOeFJYDbKrYco3f9kP/AHI/+atnx2fYP9Kn+Mx//MLncS4bJAwWVdJI1DxBtskfpJ8wakY8P3CmZI141MNhaddrpKIlESiK6uSLgcR4NJbS7simHJ32ABib/Lt/6awclvgZAe3vuonHS61S8iFSQRggkEe461ug7KVea9RKIlEVhdjHMC2140MhAjuVCZPTvAfBnywQWX5IrL6nAZI9TeWr3hcTnPlF7GR8lTH3pVMNltJyyFhjA8I9c+1WcXJEzR8lGJGlxYDuFrvypKLb+I1JjQJNOTq0HGD0xnBBxn99q6/EN1aa70oxkxmXwf8AJcA1YU6V6vUovFIOSuZXsLpZVyUPhlTOzJ/zDqD/AMTVXKxxMyu/ZCFL+1bluNkXiNtgxyaTLp6ePGmQf4iQD7kHzNUunzuBML+Rx/S5a7sqwrXXSURKIlEWxw+8eGVJYzpeNldT6FTkVw9ge0tPBRWrzvAvGOHR39uPxoVKzRjBIXqw99J8Q9VJrHxScWYwv4PBS1UZraRfK9RKIlESiJREoiURKIrO47MLTgENsx/FmAIU9QC/eNke2Qv1rKiBkyi8cD+qUDfikJVYmtVTpREFEV3XqibhnBZYjqSFo0fH6W7vSc/Drj5I9a+eZ8GRM13J4/W15If9s/I/stG+E/h7loQMHV3iuTnyxp2xir3dfL4rsQM/3wb91p2eWneO5jtpJO7SRD3KsNAZlYfiAnOoqcemfShHHP6q/O8MxRJikgA/f1WhwDl1Eu7rVGrqrKkauiuuJMSA4cEZC6Bn0Y+tdulLmtF/NTZ2U4QMMZ3dS2bd7VC06xBnkkdY0igV20xFUBiRQBHnGotsSW6mo9Tvyk8eZrnfcqWaHIcGsY+hW5739Fk5ksY5rSSR4yrrGXVmVVlUrnAYqTsR+kk9fI17E7S4afP2/hVcaSSPJ8EyaxXPP8n91leO1gtUlkgi8McBDCFC2tox7ZckknxHG2eoFc/G5wAJ5Pf1QSZEk8kTHe/kpJybfpKQ0eCsy7MVAbMZbZj12w4xkjzHWq+VHTb8iuYTNFP4ErrsWPv6KOcSvLax306e8ZsFEBd98sWbY43G2cb7CrLGOeKO+w+S8YcnLc5zH6Wg9iR+y0+K8JglFvOiJ/SwMSEAEkckig61xjOSNyM9Qc+XQkc0Eeh9j9hWMKaVspglNkcFdC+ubW1RXaOOMsxXVHAgYghdvAB4RuT65A3rnQ5zqFnbuf7VLGdlZTKD6o8/xstW3a3gYdzEXkkJkzbwiRgjklTqyojTGMKCNsEjfNeWXD4vqa9u9n9fmr80OTI4jxNDRXHfbm7HdfOPW9vH3dxNEPA/iwi5bXG+A4U4cq+g5yeh3NdM1H4Wnn++3socKaZzpIdd0NnfRSZ+GG4SdnCymPLFZI0lLthvy69g2xH1xUDpWxlornyNUqeNFO979MlEGiebUb4sqzWLCNVVZAndrpVQokmQrsNhjUOlSxgsIJ5F/wArQZM/8cYydgP/AFBS5mteHIg06c5UFUBkfTjUWbY43G2cb7DY12GulO4vv6BV2HJzHOcx+kA1sf6WDjHCIZRBcRon9JAxIQKJI5JEHjXGCcsvUZ3bOaNkc0Eeh9qU+JPM2V0EpsgWD9/NbnEp7S1MTNCiSOzIrRwxg48GTgBQuMjxdd8DzrnS5xO9jytV8Q5OTGQH1R57/LtS4PaLYIqxyqoD62RyoA17ZBOOp2bc7nNT4zjddqVrpk8kgcx5vSefv5KS8gTGfgdzFJuqd8gz/V0Bx9mJ/aqeWNGS1ze9K6808KoK2VMlESiJREoilHZ9zQ1hdqSfwZMJKvljOzfK5J+MjzqnmYwmZ6jheEbLe7UuW1tbkSRDEM+XUDorDGoD0G4IHvjyrjAyDIzS7kLxptQmr66SiJREoiURKIlEXT4GYkkEs26RkMIx1kYbqvsudyfTbqahl1EaW9/ouX2RQXjjnF5LqYyynJOwA6KvkqjyAr2KIRtoL1rQ0UFz6lXqURKIpv2Z8zPBN/DMO8gnOCh30yY8LrnzyBn4HmBVDNxw8eINiPulzJ+Q/I/spTxLh00mgxzywAAghItQbPnuy1GHNs7A+6+cw8hkMel8dn5f2opdSSWnEoDNO8oKhWZxowjl1IxqIwPzZz1qYAPjOkce/C2WacjHIa3SDeylnHrvuLaV8aWVWAOOsjYRSc9SPD9EHkKga0OcB5/f9/qsjCZJLKxrxsy/3/tczkxR/wCHjudPeESa8g473W+jvNO5GjRj6+9dTX4hv7G3CtZ5/wB9vig+HXZdDisTrYy94wdu4kyyoEGTq2wOmNhvucZ864aQXbeY9VHEGnLaWNptbbV9+6x33Cv4qyWPOn8O3YNjOCI16jOSMZ6dOteh+hwd6n+UjmMWXK6rHeuy1rm4HDbJQrHWAUU/lLs7EuR6AKzb+y+Zr3T4rq8/p5KWAnJyvFqmgV9/r9E47wdeIRxPFJhQWKNpLKVfTkHG4YYG3znFexvLDuN+4XGPMcJzopGmr2K9X8qW8drbaiWMlsig7HSkqMzMPIFgMfPng1zRcHEep+imwg6XIdkOFDgWuJ2kAhbfqN5evxFVnHoud7fyuejNLYnWO/8ACkllGTZxC1KAFU0l1LL08ZIXrJnOc+er2xVJ+Ik8732/fsoZi38U78QCW/4jchaPP0ZWyIJzhoRqwoz4Tv4fCCepA867xzbh7qTAFZUh00K4/T2+fqpXwq8/FSVMlWLNhRq1q4OkDG2c6T9D6VUlZqYB5Dv2UUMvgSyNe07mxsuHzERFbzMoysb5UdAQk64Ax0G2Knh+JrQe/wDypmNP+ouPah/+QFp8c4OnEI43ikAA1FW0lgVbGQcbqwI6e5z5VIyR0Z48tlHBMcNzo5AauwaX3iU6W8dtbZyzPbRqCMEokkbFiP05ZVx65OM4JrkAus+Vn9e31UuIHSzvyHCgRQ+/ZcntDBBtfLxye39jU8BvV8h/K66MCI3WO/8AAWx2jqf4dNj/AE3+61c45+L2XPSwQ+W/P+1s316OG8HS3BxcXClmHmofGot8LhB7+uDULWePOX9gr4+N99gqyrVVhKIlESiJREois7tEcjhHD0c/iYjPvgRb/bKisrD/APsPI4/5UMZtxVY1qqZKIlESiJREoiURAaIlESiJREoi+qcdK8IRWFxy7Ycv2ayse8MpMfiOoJ+Jv/h0kD6rWbEwfinFo2pRtcdZ3VfPISckk/JzWkAApF6eZiMFiR7kmvNIHZer1b3bxkmN2QnYlWK5Hvg145jXcheUvJnY5yzb5J3O5PXPrXukeSKYLzophRWh3iETL+ISGeIYTI0jC58R33xjzyKZxnXz59vP3VZuM1j3vbdu5UV4jxCSeRpJXLuxySxJ8+g9B6Dyq2xjWCmhWQKFLxbXskee7d0z10My5x0zg70cxrvzC0WN5SxLEksTkkkkk+pPrXQaAKXq6Nrwi5nhlnVHaKEZdz0G4yBnqRnJA6Dc1C6WONwYTuV4tOC9kQFUkdQeoV2UH5AO9SGNpNkIsRlYgAk4HQZOK90gL1THlPixsLWW4LnXIDHbxajgnPjcrnGAQBnzwRVKeITPDQOOT/ChfbiGj3UQkuGbOWJySTudyTk/vvV0NA7KVera8kjz3cjpnroZlz84O9eOja7kJSxvMxbUSSxOSSSST7nrXukVS9R5WbqSfkk16ABwi6HCb1Y372XMhTeOMklWfyL/AN0dceewqKRhPwt2vlcOFigtbiV/JPK0srFnY5JP8h6AeldsYGCgvWtDRQWrXa9SiJRFuy8JmW3S4aNhC7FFkI2ZgMkD99+hwfQ1GJWF5YDuEWlUiLrct8PWWYGU6YY8SSsegQHp7sx8IHXfoahmeWtocnYLl7qG3K2OcOYmvbjXjTGo0xp6L6n3PU/QeVc48AiZXfuvI2aRS4NWF2lESiJREoiURKIpFy7yXdXmGRNEZ/8A2yeFcf3fNvoKqzZkUWxNnyXJeApRxjsodIQ1vN3kgHiRgEDH+4c7fBP1qnF1MF1PFBciUKvb6ykhcpKjI46qwIP/AFHvWm17XC2nZSA2teu0SiLPZFA4MgJQblV2Le2fLPr81y662Q3Wy2uMcUlu5Qz+QCJGo8KL0CoP+81xHG2Nq8a0NCmXKnZlJMNd2WhQjwouO8PoTkEKPY7/AB1qhkdRaw1HufouS8BR/mnk24smJYa4vKVR4f8AMOqH5+5qzj5bJhtz5ffK9a4FRyra6SiJREoi2bGxkmcJEjOx/SoJP/Qe9cPe1gtxpFZfKnZb0kvmwOvcof8A5sP5L96ycjqX+MX6rgvCtKKGNYu6VFEenToAAXSdiMelZBLidRO641r8/wDPXKzWNwQMmByTE/Xb+q394fuN6+kxMkTM35HKlabUZq4vVlnnZyCxzgBR7AdAPQVyAAixV0iURKIuzy7yxcXr4hTwg+KRtkX5PmfYZNV5smOEfEfZeEgLd4nyFfwZzAXUfqiIkB+g8X3ArhmdA/8Ayr5pqC4FxZyRnDxup9GUqf3FWGyNdwV6vkNq7nCIzH0VST+1elzRyUUi4VyBfT4xCY1P6pSEH2Pi+wqrJnQM738l4XAKxOWeyy3hIe5bv3H6MYjB9x1f64HtWXP1KR+zNh9VzrU8vbSKaEwyIrRMNJQjbHljHTHkR0rOY5zHagd15qVM83dmM0JMlpmaLro27xB/vj439vOt7G6ix/wybH6FdBwUDkd1BjOQA2Sp28Q23HqNx7ZNaIonUF0sNdIlESiJREoi37Pg1xLju4ZGz5hDj79KidMxvJC8LmjkqR8M7ObqTeUpCP7x1t9l2/eqr+oRj8u6idO0cKc8C5LsrV8FlmnAVyHIJQHOCExgdPcjb1FYcnWXSuDQCGuNA9ifv9VNJDKGF1jYWR3pSW64lHEuqR1RfVmCj966bGXbNFqgCTwufwPm61upzDHISQC35CNQA30Z6n2rjOY/Ei8RwrcD5WrUOO6R4BWaaOG8iHew5U9FlUal+PMfIxVTCzX/AO4b/J3bwdr/AF8/ZSZMHguYG/5efzpQ267OrScSG2ndGR9Doy61VvRTtnb3OM7+laGF12STT4jK1CxvvXqpciIwtJu657Ljv2X3GdpoSPU6x+2k1rf6kzuCqn4hq3rDst3/ABrjbzEa/wC83/Con9SP+LV4cgdgprwPl21tN4Yxr/tG8T/c9PpiqEs8kv5iojKTyujf8UjhQvK6oo82OPt6n2FRsjc800WvASdgsFvxUXHcyQlDbyRMW1BhIWDMpwpwAnUZ33G1Y03jtyvDGrUHC/8Aw099+Lrjvf6LY8OJmOXPrjbzv/tcXjHI1jPltHcnqWiYIPqCCuPpW4epuxm6nnbjgk35ClnQ+JI7S3crgXnZMA2FuSP8UYb91YVch6uJG3p+/wBF097ozpcFii7KhnxXW3tFg/u9SHqZ7N+q4/Eei7XDuzezjOX7yU+jMAv2UA/cmoH58zuNlyZyVMeFWcUWI4USJScYVQo+uOtZ2RM5rDI7el7Hcrw2+V4s+IiQMQGAViviXSTjzx1x6ZxkYPnVTGyHSSOifVgA2CSKN+ffb1VjJgETWuaTRsbrk8183pYBNccjM+CAFIXGdzqOxIHkDnpnGc1pYkLcqzG4ED1UIhf/AJClv3SQXtvhgJYZACP9Cp8iPuK8brhfY2IUWotKqzmHs3niJa2PfJ6ZAkHz0DfT7Vrw57XCn7H6KdswPKiNxw2aM4eKRTnHiRhv7bb1dErCLBUoIPCkfGOQ5oFIDrLMmjvYYw5ZO8AK74w3UfY+hrIg63HJMI3NLQ69LiRvXP3/ACp3Q0wuvjn0WPhvZ/eykZjES+sjAfsMt+1Xn58Te9/JVDK0Kc8C7NraHDTkzsPI+FPsNz9T9Kz5uoSP2bsojMeynNsoVdKKAqjZVGAB8DYVlzTMZ8Ujq9SUY18h+EWtCHmS2aTu1njL6iujWM6h5Aedd5AdDA6YtJAFruKJz5Aziytyy4okqakLbMUIYY8QAJxucjfY+fUZGCamPkGR2h1XV7eV1upsnH8JuoHa6Wfv6t6VT1LVvuItGBoj71iQNAcKcEjJGdjgeRI+az83JMD2hx0tIPxV37D7BK0MKBsrXHkjt6eajXMHaPb2xZFDSyqSpUDSqsPJmP8Apmtbp+HNkQMkeNNi/sKGaHTK5reAVX8/aRfNOJQ6qBsIgv4ZB/rA7k9N859MVtDp8IZpr3TQFNeCdqcEgAuFMLeoBdP28Q+o+tZ8vTXt/Juo3RkcLu3tvZX6aisNxgbFWGr41L4lrMysifCiL22KrtdC9zXoN1Jit1yhju/3Sit52cQXCiSIPaMQMxNiVQd/72env9BU3TetySawTraDs7i9v4863VjMaIS3bc3YUdvuzG7TOgxyj2bST9GAH71ts6jEebCqiZq4V3ylexfmtpP8q6x/sZqw3Khdw4LoPB7rlT2zocOjKfRlI/nUzXB3BXVhdvgfMN6jBIC0h8k7sSHA9MDVVWeKADVJt63S4MIf2XXTtIulJDxxEjY+F1OfPPi/0qL8BE4W0qI4rV5m7S7k/ljhX5Dk/wDyx+1dDp7PMp+Gb3Kxw9o10GDFYT0Dfhka1GfCxB6bncYNZ/8A8dxBJ4jdQN2N9gT3A+/ZaP4l+jQdxVfMK3OAcsWpjaRkGthkl2MrDO+kM++kdKqSzyim3x7LPGmQE8DyUB58Bso2FoFhEsgErRjS7ADKgNnwrkEkDGTir+PE3JcPG+KhsDx+i8xshwcY79+65HKfGuJyuVhPfAde+3Uf5sg/QGrEuLiQsqtI8ht9F3kFrjqed/qpjzJzQ1k6Ca3fSyJ+IpGC+gFwM+jZxk1j9N6TC23RUHEn2F8Dy9l3kySTgND7AA2Pn5rl/wDmXbf2c/8A6U/560v9Ok8x9+yqfhn+az8O58S4njghifVIwQGQqoBPrjVtUWRimCJ0rzs0Wu2Yj3OAtbXMd3euueHYmQMyMUhYurL5rklWU+oHp1zVDCzIHSmLJGkgAjewRdeWxVw9Pa1oeDe9eS88D7OWuYe/vnkklYZ0lyBH7fPr5Vfl6gI3aYgAPlyqx1EfBsAox2h2MkEkUsblViRIEC5XQFBxjHr4ifc+9WsDQWubXJJPra5iyDK7Q/kL1ybzNd3NxHbS4likYJIWU5WM/mJZceWevXpVTrHT4X45eCWuaQW1XPyPz/lXcbTFJfmKK3YO0mNAIzbsFj8C6XBwq7DqB5V5i9IMUf59RO5J7k/L6KHKDpn2NgBQC7fBOcBdsVt7a4dlGWwIgACcDJaQDc9B51zkxNxm6pXgD3P0AJVduHK801a83PiLN3H8Pcd9q0d2VQHV6bOfvXcWMJYxKx4LSLteOxZGGnGqUkWS4XS8kShOrKHLN0JA6BeuAd+maqyMZIwsadzt6fdLljhE8PdZAKqfiPOF7/EjvmI7uQMYVwinBBwcbkfetGPpGKzGdFC3TqBFj1FX9/JaDZi94lcdXla6fP8AxsPbQRL3jCfF4DIwbuw3eJoTH5VBVjgbb+9Z/RMCeKZzpSPgGgAXvwbN/f6KzkSMcPhHO+6j3LfNU9mcIQ0Z/NG35T7jzU+/86358ZkvPPmqD4w/lWTwzn22l2kJhfzWTYfRun3xWU/DeBbdx6Ko+B7VI0utS6l8SkbFdwfjFVtNGlASRyswmRpMg5BwpYDcgdevvnY+tZH4VuLG7Io6gDsSSG2ew+XvWy1DlHJkbBq+Hbfzr1+axJdao2kMbxKpfIkKkgKzDUSpIAOM5/6V1hZ3jSujLg4CiCNue3z4XWZgmJjXMae9j+V8uZZBEXSMvtkDUFz9T0rVaGl2klZgB5PCiXFecRFCIrvV3jssxitmx3IQqY1lfV4mbGSB029qgm6bPkSF2OQABpJcOedwPfvytnFdFHH3N77KtZppLq8Z41IkllLqqHcEkkYPqOufrX0UEDMfFbC42GtAN99q4/hRyS24vO26nHO3LV9NDbylS/dW6rIuvJ7wMxdgPPK6Mkb7e1ZnTG4uK6RsYDdTiRQ7dh7dgvJMrxasn3Vdi5cbB2x/iNbukeS5oJaQtJIqr+ZmAHyTtvXjiALPCF2kWr6fkC3ulM9wNcxVQ7qzJqZVALYB2Jxk182zMfB/txn4e17qPW+Qa+FW3EuRBFcHVcRR24YeKWVVcj9QVcZZsZ3xjpWi/qLhEdDC59GgBt7rvGcJeTVHdbfaFwm0igBhhELCRVjKymTv4ypLMcnIwcb4A9zmsvo3UcjJyNBJLdJLrFaXXxx9L/RXp4Wsbfrt6qv1bByNiOhHUV9Sd1SVy9k9vLPbfjyuyGTVGC7ArjIbxA5Kk/pO3hrA6gGRy6mCjW//AEonyaz4fkutzxw9kGqO7kg07swLOukdTp6k49KixpLG7A704+qiOlkga7gqOWvP0CQqguZ27tmLGWIFrgEHHQ+EAnbLDGBkGqGZ0rNllJDG06qId+T9d/Xa7K2IXQsb8r2rlVld8UlkJ1SyEZJAaRmx9zX17IWtFUL+So0OwXb5J4+lqZ1dpI++QKJYgCyAE5G/kQeo6HBrJ6xhT5HhvgolpPwng2P4/a+6s48jG2H9+4W5zrwue6vO/gjaaOeNJEkjQnUAoVi+BhXDAgjbpXnR3DHxvCmd8TSbHlZuh6brjKe0v1DgqHzwMjFXUqw6hgQR8g1tBwIsKEG913r/AJKu4bVbmRAEZQ2nWC6oTgMy9QOn3rPZ1XGfN4QdubA8iR2BUphdVrvcF5+CwLFPrBUAalz4tJGM4IIOwz5Hf4rmbAt1tWa/HkabjOy4HNvMn8WVCghFJO+Ms3qcdNvL3q1j4/hbnlSY+P4dkmyVYPZpeJHbRFQCMkNvjBydR36+W3pWbnMc55Vdz9E5L/Zd/tCYXlq8MSa5GA0KCASynO2SN8A7ee4qpiHwH+I80FYEviStaxUpLyzdrE8rW0qxoSHYoRpx1zncY9a3G52M54jDxZ7Wrnhuq6WfgvLF5NGbi3iYqjbOGCnUu50ZILEDfb0qLLz8SI+FM7kb7XsfNdRxvO7VrcV4/cXJUzSsxXp0XB6Z8IGTgDfrTE6ZiYoPgsAv39t729OF6+eR9ajwrR5X7QUa1WNnCSBQpBIGTjAK5/NnriqORgEPsDZZrzLGaAsLi9psc6xRiRGCs66pG09dJwGA3UkHVuB7V30/IgdIWNdbgLrzHmPP2XuPjStuZ7aU85It7eFFiwBhScY64IBJPmckfeqeU97nWo8dwfbnqC9s3Dog8c0YAZmKtj9W2QT7jBH/ANVo9MlcQWOVmJw1Fo4US5X5g/hVmjeMvFOE1gOUbMZYoQfPBJ29h6U6ngPytLo36XNvtY3q9vYK7DI1lhwsFSDgnPPeX0Rmht1j1YD90veRjSQuH2PoD7Z6VBD0duLj6WPcSPXYkmzt+yjypnSgmvsK1eMcbVo1VVBzsTnGBg7+++BVGOFwdazJsljmUqut+Gw3vFHLeKOJVDAHZn32PsP9K1zI+KAVyV4xzoomjuforK41ylZy2oVkXwrpTSACg6jQfIZOcdKyYsmVklj/ALVp3wt1AqmuUVNtxaMGIzGKRl0qhck4YBgoO+Dhv+xWr1MmTCdpcBxyaHPFq3juBcHdl2ubOM2pkWK7inuJYwwaVibZxk7Arp8WFxufucmsnpGFlsD5WOawOIpo+IbDc35lWciSM03kjvwrZtb2BLQaVyAg0hBnwgbBQOu1cva/xLKyGvZoo8qqe0m9KBO7dkYu2yuVyuN84O++K2cJl3YVfEAc922yiXL3FHS9hleV/wCkQM2ts6MjIJzkr6j0q1NjsMRYGivKu60ZHP0kg70v0DLxyPuQuM52yBnG3nv0r5wQu12qf4hpjpUn2kSo1yunGrT4vqTpz9M19BhAhm69wr0E9rX3s0mRbolsatHh+41Y+leZwJj2XuYSGg9rV0Hj6tAAV0nfbIJ2PqDjfrWCIHarXD8lmilU1py7ZXd25F2SMySPAkRV8DJIjdsod/P9quZvUsjDhBMe1gB17b9yFp4kPiNAJ3rj+FyuaeHxWN1C9sZNDKJgk2BIhDsNLgdOnz19Ks9NzTmxPDq2NWODtf8AK8yIQBR7hTvh/PMTIG78KNJBjcqpztudskjcbHG9QSYTg7hZBE7Bpq/VV3znxsXU4K7qgIBIxknqfjp9q1caExt3VvGiLG/FyVwKsFWFZ3PVtZxWzIqQx4ih7lVH/wCRrIUsZc4wCpyQQevXOBXx/T5syXMaRqqzrJ/LXp2u+KWhI1jYzdenmuLyTzcLeMwyMUXfS4ztq65xuDncGvocvF8Q6gsSeF+rXH+i3ebudEkhMcbF2YaS2CAB59cZYiuMbDLXWdlHFBI5+qTsq+JrTV9fKIleL1forkmW2t7SJPCAQoGSBqdhn6sTmvmMvW+QlU4ZASS7lRTtGu4Iis5t4pnB0KJdRUZBOSqka8Y6HberWLFI8aA8tHp+3p7JjSjxiBuKUPvObJrtHRLdTNIgSSSJWLNGucAKOnXGd9sdKjh6LDiytldKdDTYaaoE+v7LWdkue0gN3I3KiTqQSCMEbEHbBHrX0DXAiwqp2XkV0vFNeG8v3ttbLcRyxKJIzMIC2XeNceLSVx0OeucViT9TxjKI3tPOnVWwPFc3z3pdOwxK3f8A5Ua4nxmacgyOTjcAbAH2x5+9azIWMFAKGOFkf5QpXDz+RbBWErTCEwbv+GwII1OPzMwB88j4r5x3QZPxDnMcBG5wdVHUO9DtV/RaP4lugWNwK9Focvc5/wANDHG0Ik7p2eM94UxqzkMMHPUnNT9R6EcuZ0jZC0OADhV3Xl5eS5hygwAFtkcKWcv9nVvfk3KPMIpPGsbBQ6kk6gzDIZc9CAMipHZ0uO3w3AWNrHdU3u1OIYtLi/J1vw6X+Id5WjiwwjXSWZww0gt0VPU4J2rv8TNkx+GwC3bE+n9qOGYCTS//ALXA5m5yN3G6iERmVleVtZfUVAAC5A0jYGoun9FdjTCV8hfpBDdqq+SfPyV+XIDm6Wtq+V3+RuJXM8Tj8ILFoUyyymMEscIpwjZPvj5rvqD4IHDVZJs0ADsOTuQsw9P1nUw0uNxXmu8gvHViFAIV4hpkR1676gQ2QeuPPyqWLHx8zGa9ncbHgg8fQqxFCcYlvfv6rp85c3QXFk0SsHy0bQp3Wg24X84JxvkADYkbnbABrK6R07MgnaZG0Gg2bvWTxXvvvSv5EkbgS089vJYbzkiBLFJBJKZjbC5L4XuRsDo6Zzg4znqelS/66/8AFCMAFuvTW+rmr5rtZ24XIxvgJN8XfZcnkuYzTrBNK/daGKx94VDsB4UyCCAfnyxV3rMj8fGMsQ3sAmroE7mvvlV8fHikl+IDuuzxy4h4ddxPBH3Ykj/GtxJr7shjp0sep8/v61X6XPJnQuLjYB2dVXtv9+3Zc5+ICAOHfstm47QIkhCxBjgYVNOkL879PjNXG4DtW6zBjzONPOy5HAu0C4RitxJI8RRkGkLrjz0MZODsNsZx9qr9R6KJ2h0FB4N73Rrsa/pbOPMI/hdxVfJcnnDjovJ1casJGsYaQgu+nJ1Pgnck1b6VhSYsRbKQXOJO3AvsPTZczSNeRpGwC9cv8dugyW8LBtbKiKwyAWOBj0GTVjJjia10j9qFlU34rJXcbrc524BLCxkkuY7gq4ik7s/0b6chcY/LjOCPQ7VSwOpRzSeCGFpqxfccX89+FaGMI47bwonWwo11bbmK5jQIspCjYAhTgexIyKhdBG42QoXY8TjZC88M4VcXsjCJGlfBdzkDA8yzMQB9TXE+RDjM1SGh9+SsMjJ2aFguraW2mKOrRyxnodiD8iuoZosmISRnU09149hHwuC27nmO6dNDSnBG+FVSQfUgZo2CK7AUAxomm9K5kMzIwZGKsNwykgj4I6VI9jXtLXCwex3U4JBsKS8E5de+jkuZ7lI0V1i7yUlmeRsYUb9ADknyHlWXlZseCBFFHe10KFDz+imawyfE4+62uT7CGG7uIrlYmmSNliWZsQmXI3Y4323Ax6+fSt1HMkfixz4+rQ7c6fzAV/fPt2tdxRU8sdVj9FuX/LNrdXgW2uYI2JUSQKHGDjL9ycFW2z4c9Qd646ZmZceOPxDHHmnHmr21cH3IvjZc5ehpJYeP3VhvyDaQQoyRISuGDMNTZBzkk+/l0rj8bJIS1x2PZZ0oe0aw5U1zrbul7KXYuZD3mo9Tqz1+DkfGK3MPSIgGiq2UkMxlbqPK4VWlKlESiJREoiknBecJbdBHgOoGFySCB6ZHUVVkxWvN8KrLiNedQNFc7jnG5LpgXwAPyqOgz1+T71JFC2MbKWGBsQoLscjcxJad+rPJEZQgE0aqzLpJODq/Sds432rJ6xhZGRodDR03bTtd19RvyrsD2NsO/ULtf+Bw8ZujNbzFSSvfxyR4cYGA6Fcq2rTv0wTUWCZ+nY4gmF1dEHbc3W++17LnKlY52pvfsutxjsqhhCnvZQMjV+RiVz4tIwAGx03xUzOpSPBAAtUnyujNvGyifGedZCGhiiSKNFMEZOWlSLABUsTuTpGfTfFRw9Ch8UTyOLjeoi/hLubqvX74Wh+KOmmgcc96UQrfVdKLxKIrZ5B5xC2qwh1SRF0gN54/KQMjUPUZrFzMQl5d5qlIXxPLgLBWh2hcyo8TRhlaR8AhdwoyCSd9j6D3qTCxy12rsuIGPfJrcKAVa1rLQXY4DzDJa6wqo6PpJSRcjUv5WGDkEVmdQ6XFm6S8lpHBaaNHkd1PFOY7oWFP+SLeDi0hmureMSRkKXUkLLkbd4nTKgDfz8xtVF8J6fGIoXHRWwPb3UE85e4Xye6lnM/LVqhVlhiLIQVym2R01AYyM42qGKaR7S0uItU5ZDA4OabVI8X45czNIs0ztqcll1HTkHyXoAMDA6bVtQ4ONG4SMYNVc0L/AFV8yucKvZbnKHLEt7L4CFVSMuRnfrgDzNd5WQ2Ju/dQPlDCB3Us7TeR5lkmvVIZXOtkwQVGACR/WHn5VQ6blMaxsJ7d106Ul3xCrVZVsrpWNyfx+1isVidokw7m4V4i7TKQdOkj08Ix5bn5+P6xiZ0mQ4xNLrA0uBA0kef1N9+Ffx3RNaC41V2PNYuXuzYXUpMdyklv1V4s6z/dZWHgYDrnPlW0/qRY2nMId68fMeioSGnaW7rpcQ5Ji4bJ/EnvJhCpkWIkDMi4KlmXBCDcnG+1QuyX5UfhChq2PyPPuomZGiQB4+XzUN4nzPLesi3DKsfeKz92unJwF1HrkhNh8VJjdJhwQ6SAEv0kCzfrQ+ZV187paDuLUv5k5ZgmjKWcUCSAjuAlwGe4j0rqyG/M2T5HPl84vT+rT/iB4pdoo6rbQa69t/48lYlgaGbVd7UeQuLwjszu5ou8bTEPJXDavqAPD/P2r6KTqMTTQ3WW6SuAtqxK8IhmW4JkkuvwzFExUCJCcsz4BySdlHlnPpWfmwS572+CdIZ/kRdk9q/lWcaeLSSd/TyXEj5jR+JRXMsY7tGQd3+bCoMLnONRB38ulTDpskHT3Y8TrebNnayTZ+QPCkMwdKHOGykfMN3b8T0RC7BuQzmOSSEojq5JEWoDKkbYyCM7ZrN6ZBmYcj5ZIqaQBpBs2P8ALyrt8lJO+IsADtx3r6LrW3ZCgtw8kshcjcrpCg+wIOfrWgeqO10Bssxz36dQCj3E+LPwtVtbZRuO8lkkAbvXzgaRnCqukYHXO5qN/TI+ouMuQTtsADVD/nurOLm/B8A+d77qD3Vw0js7kszEsxPUk9a3IomRMDGCgBQC8JLjZWfg/EGt545l6o2ceo6EfUE0ljEjC091G9uppCtCbtEgkiBMjrj9GGzkjGDjZvvisj8A5rtgqD45yNH1Va8wcUNzO0mMDZVHoo9ffOT9a1oY/DZSuQxeGzSubUqlSiJREoiURKIlESiKYdm3MK2k7hzpEgXxHYAqTjPoNzVHOgMrRXZQTh1BzeysLj/Ni6GaSRNP6QMaiMdOviJPpisuHFN0FRe989NAKpO8m1yO/TUzNj/ESa+gaKAC1GigAsNdL1KIlESiJREoiURSHk/mU2UjHBKPjUB1BHQjPydqq5OOJh6qGeIvFtO4Uk4xz6hRu61s7ZPizhScb+Inp/VG1VYsFwO/CqjGke4eJwFXbHJzWmtBWJ2ZcXCRvGpUSBiwDb5BA3xkE4I3xWXnxFxvsqGTbJBJ2U25u5rQW7GXOkjTgHBbO2Fz54qhj4rtXwrnxnTODQoXyvwjhsyySRwT3BBVe5llEZQEHLgxY1KNuo8jgE4zB1LqOZiysZK4NaQfiAuz5b3v32W9FCyRpLdz5KEcft447qZIW1Rq7BGznKg7bjr819BgyyS47JJBTiBYVaVoa4gcKf8AZXzUsEZhYhWDFlycagfTPnnNU8/GL3alRnc6N2scLp858zgQv3jKXYMFVfMnIGxJOACMmocXGOoKqNU8g22VOg1urUWSB9LKTuAQfsa5cLBCL9F8P5oT+GXQNQYLjBHQ+e58vPz2r5eTGOtUW5IYCx23Kq3tRvUdo1215ZvcKcDf5P8AKtjAYRa8w7LnO7KBVpK+tzhF73E8cvXQwbHrjr+1Rys1sLfNcvbqaQrvi5yWWFSkiaP1ZI6Y6dRpIOM5z/rXz5xC1+6z3TvaNBBtVNzvxZbicaDlUGNXqScnHt0raxYixm/dWcWJzGfFyVHatKylESiJREoiURKIlESiJREoiURfRXiIa8HKIa9C9XyvV4lESiJREoiURKIlESiJRF6ViNwcH1FeHhF7knZzlmLH1Yk/zrwAA7I1oHAXlTjpXLvv9F03lfGrvufmuey+V6vV9rkIvNdLxfRXhRdngF3IusK7Aac4DEDO/kDVedoJ4UMzGmrC5EkhYksSSTuSck/JNTtFAKaqFBeK6RKIvVclF8NdL1fKLxKIlESiJREoiUR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aboutcivil.org/imajes/evap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762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a.water.usgs.gov/edu/pictures/wcpicevap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3990975"/>
            <a:ext cx="344173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09675"/>
            <a:ext cx="5669437" cy="2438400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</a:pPr>
            <a:r>
              <a:rPr lang="en-US" sz="4000" b="1" u="sng" dirty="0"/>
              <a:t>TRANSPIRATION</a:t>
            </a:r>
            <a:r>
              <a:rPr lang="en-US" sz="4000" dirty="0"/>
              <a:t> from plants and trees. </a:t>
            </a:r>
          </a:p>
        </p:txBody>
      </p:sp>
      <p:pic>
        <p:nvPicPr>
          <p:cNvPr id="2050" name="Picture 2" descr="http://sciencewithme.com/wp-content/uploads/2011/02/transpir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5429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jungsainssmkss.files.wordpress.com/2012/02/c0052023-stomata_microscopic_pores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93" y="4191000"/>
            <a:ext cx="3581400" cy="24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physorg.com/newman/gfx/news/hires/2011/leafpublicdo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93" y="1308755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16807"/>
            <a:ext cx="6172200" cy="1447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4400" b="1" u="sng" dirty="0"/>
              <a:t>CONDENSATION</a:t>
            </a:r>
            <a:r>
              <a:rPr lang="en-US" sz="4400" dirty="0"/>
              <a:t> – Cloud Formation </a:t>
            </a:r>
          </a:p>
        </p:txBody>
      </p:sp>
      <p:pic>
        <p:nvPicPr>
          <p:cNvPr id="3074" name="Picture 2" descr="http://wayofwater.weebly.com/uploads/1/3/8/2/13820913/4089259_orig.jpg?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25" y="1001009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eatherproof-windows.co.uk/images/condensat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0468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istofimages.com/wp-content/uploads/2012/01/hornet-gathering-a-little-condensation-condensation-f-18-ho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766"/>
            <a:ext cx="4840287" cy="27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400" b="1" u="sng" dirty="0"/>
              <a:t>PRECIPITATION</a:t>
            </a:r>
            <a:r>
              <a:rPr lang="en-US" sz="3400" dirty="0"/>
              <a:t> – Rain, Snow, Sleet, Hail. </a:t>
            </a:r>
          </a:p>
        </p:txBody>
      </p:sp>
      <p:pic>
        <p:nvPicPr>
          <p:cNvPr id="4100" name="Picture 4" descr="http://www.shoalwater.nsw.gov.au/education/images/water%20cycle/precipitatio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799"/>
            <a:ext cx="8200534" cy="49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096000" cy="13716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3600" b="1" u="sng" dirty="0"/>
              <a:t>RUN OFF, or RETURNED</a:t>
            </a:r>
            <a:r>
              <a:rPr lang="en-US" sz="3600" dirty="0"/>
              <a:t> back into the Cycle. </a:t>
            </a:r>
          </a:p>
        </p:txBody>
      </p:sp>
      <p:pic>
        <p:nvPicPr>
          <p:cNvPr id="5126" name="Picture 6" descr="http://siswac.org/images/runoff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9429"/>
            <a:ext cx="2895600" cy="68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rrows represent water moving over land into ocean and lak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715000" cy="44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3399FF"/>
                </a:solidFill>
              </a:rPr>
              <a:t>The Water Cycle</a:t>
            </a:r>
          </a:p>
        </p:txBody>
      </p:sp>
      <p:pic>
        <p:nvPicPr>
          <p:cNvPr id="6146" name="Picture 2" descr="http://pmm.nasa.gov/education/sites/default/files/article_images/Water-Cycle-Art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" y="1447800"/>
            <a:ext cx="89341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8575" y="-6103938"/>
            <a:ext cx="13190538" cy="0"/>
            <a:chOff x="0" y="0"/>
            <a:chExt cx="8309" cy="0"/>
          </a:xfrm>
        </p:grpSpPr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8309" cy="0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8309" cy="0"/>
              <a:chOff x="0" y="0"/>
              <a:chExt cx="8309" cy="0"/>
            </a:xfrm>
          </p:grpSpPr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09" cy="0"/>
              </a:xfrm>
              <a:prstGeom prst="rect">
                <a:avLst/>
              </a:prstGeom>
              <a:solidFill>
                <a:srgbClr val="FCFC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13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0"/>
              </a:xfrm>
              <a:prstGeom prst="rect">
                <a:avLst/>
              </a:prstGeom>
              <a:solidFill>
                <a:srgbClr val="FCFC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7170" name="Picture 2" descr="http://www.srh.noaa.gov/jetstream/atmos/images/hydro_5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6000" b="1" u="sng"/>
              <a:t>THE CARBON CYCLE</a:t>
            </a:r>
            <a:r>
              <a:rPr lang="en-US" sz="400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791200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Photosynthesis</a:t>
            </a:r>
            <a:r>
              <a:rPr lang="en-US" sz="4400" dirty="0"/>
              <a:t> and </a:t>
            </a:r>
            <a:r>
              <a:rPr lang="en-US" sz="4400" b="1" u="sng" dirty="0"/>
              <a:t>Cellular Respiration</a:t>
            </a:r>
            <a:r>
              <a:rPr lang="en-US" sz="4400" dirty="0"/>
              <a:t> Form the Basis of the Carbon Cycle. </a:t>
            </a:r>
          </a:p>
          <a:p>
            <a:pPr>
              <a:buFont typeface="Wingdings" pitchFamily="2" charset="2"/>
              <a:buNone/>
            </a:pPr>
            <a:endParaRPr lang="en-US" sz="4400" dirty="0"/>
          </a:p>
          <a:p>
            <a:r>
              <a:rPr lang="en-US" sz="4400" dirty="0"/>
              <a:t>The Earth’s atmosphere contains Carbon in the form of </a:t>
            </a:r>
            <a:r>
              <a:rPr lang="en-US" sz="4400" b="1" u="sng" dirty="0"/>
              <a:t>Carbon Dioxide</a:t>
            </a:r>
            <a:r>
              <a:rPr lang="en-US" sz="4400" dirty="0"/>
              <a:t> (</a:t>
            </a:r>
            <a:r>
              <a:rPr lang="en-US" sz="4400" b="1" u="sng" dirty="0"/>
              <a:t>CO</a:t>
            </a:r>
            <a:r>
              <a:rPr lang="en-US" sz="4400" b="1" u="sng" baseline="-25000" dirty="0"/>
              <a:t>2</a:t>
            </a:r>
            <a:r>
              <a:rPr lang="en-US" sz="4400" dirty="0"/>
              <a:t>).</a:t>
            </a:r>
            <a:r>
              <a:rPr lang="en-US" sz="2400" dirty="0"/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6000" b="1" u="sng"/>
              <a:t>THE CARBON CYCLE</a:t>
            </a:r>
            <a:r>
              <a:rPr lang="en-US" sz="400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Photosynthesis</a:t>
            </a:r>
            <a:r>
              <a:rPr lang="en-US" sz="4400" b="1" dirty="0"/>
              <a:t> – </a:t>
            </a:r>
          </a:p>
          <a:p>
            <a:pPr lvl="1"/>
            <a:r>
              <a:rPr lang="en-US" sz="4000" dirty="0"/>
              <a:t>Plants and other </a:t>
            </a:r>
            <a:r>
              <a:rPr lang="en-US" sz="4000" dirty="0" err="1"/>
              <a:t>Autotrophs</a:t>
            </a:r>
            <a:r>
              <a:rPr lang="en-US" sz="4000" dirty="0"/>
              <a:t> use CO</a:t>
            </a:r>
            <a:r>
              <a:rPr lang="en-US" sz="4000" baseline="-25000" dirty="0"/>
              <a:t>2</a:t>
            </a:r>
            <a:r>
              <a:rPr lang="en-US" sz="4000" dirty="0"/>
              <a:t>, H</a:t>
            </a:r>
            <a:r>
              <a:rPr lang="en-US" sz="4000" baseline="-25000" dirty="0"/>
              <a:t>2</a:t>
            </a:r>
            <a:r>
              <a:rPr lang="en-US" sz="4000" dirty="0"/>
              <a:t>0 &amp; Solar Energy, to Build Organic Molecules (Carbohydrates).</a:t>
            </a:r>
          </a:p>
          <a:p>
            <a:pPr lvl="1"/>
            <a:r>
              <a:rPr lang="en-US" sz="4000" dirty="0"/>
              <a:t>They store the Carbon (in the form of food) for themselves and other Organisms.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6000" b="1" u="sng"/>
              <a:t>THE CARBON CYCLE</a:t>
            </a:r>
            <a:r>
              <a:rPr lang="en-US" sz="400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Cellular Respiration</a:t>
            </a:r>
            <a:r>
              <a:rPr lang="en-US" sz="4800" b="1" dirty="0"/>
              <a:t> –</a:t>
            </a:r>
            <a:r>
              <a:rPr lang="en-US" sz="4800" dirty="0"/>
              <a:t> </a:t>
            </a:r>
          </a:p>
          <a:p>
            <a:pPr lvl="1"/>
            <a:r>
              <a:rPr lang="en-US" sz="4400" dirty="0"/>
              <a:t>Both </a:t>
            </a:r>
            <a:r>
              <a:rPr lang="en-US" sz="4400" dirty="0" err="1"/>
              <a:t>Autotrophs</a:t>
            </a:r>
            <a:r>
              <a:rPr lang="en-US" sz="4400" dirty="0"/>
              <a:t> and </a:t>
            </a:r>
            <a:r>
              <a:rPr lang="en-US" sz="4400" dirty="0" err="1"/>
              <a:t>Heterotrophs</a:t>
            </a:r>
            <a:r>
              <a:rPr lang="en-US" sz="4400" dirty="0"/>
              <a:t> use Oxygen to break down Carbohydrates. </a:t>
            </a:r>
          </a:p>
          <a:p>
            <a:pPr lvl="1"/>
            <a:r>
              <a:rPr lang="en-US" sz="4400" dirty="0"/>
              <a:t>Consumers obtain Energy-Rich molecules that contain Carbon by Eating Plants and Animals.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3210.3.4 Predict how changes in a  biogeochemical cycle can affect an ecosystem</a:t>
            </a:r>
          </a:p>
          <a:p>
            <a:r>
              <a:rPr lang="en-US" dirty="0"/>
              <a:t>CLE 3210.3.4 Describe the events which occur during the major biogeochemical cycles</a:t>
            </a:r>
          </a:p>
          <a:p>
            <a:r>
              <a:rPr lang="en-US" dirty="0"/>
              <a:t>X 3210.3.5 Construct models of the carbon, oxygen, nitrogen, phosphorous, and water cycles </a:t>
            </a:r>
          </a:p>
        </p:txBody>
      </p:sp>
    </p:spTree>
    <p:extLst>
      <p:ext uri="{BB962C8B-B14F-4D97-AF65-F5344CB8AC3E}">
        <p14:creationId xmlns:p14="http://schemas.microsoft.com/office/powerpoint/2010/main" val="345227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1828800" y="1774825"/>
            <a:chExt cx="5410200" cy="4597400"/>
          </a:xfrm>
        </p:grpSpPr>
        <p:pic>
          <p:nvPicPr>
            <p:cNvPr id="5" name="Picture 3" descr="bhspe-051305-0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774825"/>
              <a:ext cx="5410200" cy="4597400"/>
            </a:xfrm>
            <a:prstGeom prst="rect">
              <a:avLst/>
            </a:prstGeom>
            <a:noFill/>
          </p:spPr>
        </p:pic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124200" y="2643194"/>
              <a:ext cx="3646490" cy="3021020"/>
              <a:chOff x="1968" y="1665"/>
              <a:chExt cx="2297" cy="1903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310" y="1665"/>
                <a:ext cx="603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charset="0"/>
                  </a:rPr>
                  <a:t>oxygen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3504" y="2640"/>
                <a:ext cx="76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respiration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026" y="3113"/>
                <a:ext cx="60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charset="0"/>
                  </a:rPr>
                  <a:t>carbon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  <a:latin typeface="Arial" charset="0"/>
                  </a:rPr>
                  <a:t>dioxide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68" y="2092"/>
                <a:ext cx="106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photosynthesis</a:t>
                </a:r>
              </a:p>
              <a:p>
                <a:endParaRPr lang="en-US" sz="13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87531" cy="6858000"/>
            <a:chOff x="3429000" y="3187700"/>
            <a:chExt cx="5359393" cy="3289300"/>
          </a:xfrm>
        </p:grpSpPr>
        <p:pic>
          <p:nvPicPr>
            <p:cNvPr id="5" name="Picture 3" descr="bhspe-051305-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3187700"/>
              <a:ext cx="5334000" cy="3289300"/>
            </a:xfrm>
            <a:prstGeom prst="rect">
              <a:avLst/>
            </a:prstGeom>
            <a:noFill/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721097" y="3238508"/>
              <a:ext cx="5067296" cy="2771781"/>
              <a:chOff x="2344" y="2040"/>
              <a:chExt cx="3192" cy="1746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21" y="3628"/>
                <a:ext cx="758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fossil fuels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4061" y="3134"/>
                <a:ext cx="1045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photosynthesis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323" y="3336"/>
                <a:ext cx="121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latin typeface="Arial" charset="0"/>
                  </a:rPr>
                  <a:t>carbon dioxide</a:t>
                </a:r>
              </a:p>
              <a:p>
                <a:pPr algn="ctr"/>
                <a:r>
                  <a:rPr lang="en-US" sz="2800" b="1" dirty="0">
                    <a:latin typeface="Arial" charset="0"/>
                  </a:rPr>
                  <a:t>dissolved in water</a:t>
                </a: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344" y="3189"/>
                <a:ext cx="1138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latin typeface="Arial" charset="0"/>
                  </a:rPr>
                  <a:t>decomposition</a:t>
                </a:r>
              </a:p>
              <a:p>
                <a:pPr algn="ctr"/>
                <a:r>
                  <a:rPr lang="en-US" sz="3200" b="1" dirty="0">
                    <a:latin typeface="Arial" charset="0"/>
                  </a:rPr>
                  <a:t>of organisms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574" y="2931"/>
                <a:ext cx="751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respiration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911" y="2040"/>
                <a:ext cx="530" cy="4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carbon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dioxide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in air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779" y="2526"/>
                <a:ext cx="1045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photosynthesis</a:t>
                </a:r>
                <a:endParaRPr lang="en-US" sz="2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420" y="2284"/>
                <a:ext cx="817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combustion</a:t>
                </a:r>
                <a:endParaRPr lang="en-US" sz="13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260" y="2192"/>
                <a:ext cx="846" cy="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charset="0"/>
                  </a:rPr>
                  <a:t>respiration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6000" b="1" u="sng"/>
              <a:t>THE CARBON CYCLE</a:t>
            </a:r>
            <a:r>
              <a:rPr lang="en-US" sz="4000"/>
              <a:t> 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4000" dirty="0"/>
              <a:t>Carbon is returned to the environment through </a:t>
            </a:r>
            <a:r>
              <a:rPr lang="en-US" sz="4000" b="1" u="sng" dirty="0"/>
              <a:t>decomposers</a:t>
            </a:r>
            <a:r>
              <a:rPr lang="en-US" sz="4000" dirty="0"/>
              <a:t> &amp; </a:t>
            </a:r>
            <a:r>
              <a:rPr lang="en-US" sz="4000" b="1" u="sng" dirty="0"/>
              <a:t>cellular respiration</a:t>
            </a:r>
            <a:r>
              <a:rPr lang="en-US" sz="4000" dirty="0"/>
              <a:t> (breathing releases CO</a:t>
            </a:r>
            <a:r>
              <a:rPr lang="en-US" sz="4000" baseline="-25000" dirty="0"/>
              <a:t>2</a:t>
            </a:r>
            <a:r>
              <a:rPr lang="en-US" sz="4000" dirty="0"/>
              <a:t> back to the atmosphere).</a:t>
            </a:r>
          </a:p>
          <a:p>
            <a:r>
              <a:rPr lang="en-US" sz="4000" dirty="0"/>
              <a:t>Large amounts of Carbon are tied up in Wood, only returning to the atmosphere when wood is burned.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ck12.org/ck12/images?id=3364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2997" b="1987"/>
          <a:stretch/>
        </p:blipFill>
        <p:spPr bwMode="auto">
          <a:xfrm>
            <a:off x="914400" y="1"/>
            <a:ext cx="75437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4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http://www.orko.cz/Varia/Pro%20Katku/Campbell%20obr%E1zky/55_Art_for_Students/55_14bCarbonCycl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"/>
          <a:stretch/>
        </p:blipFill>
        <p:spPr bwMode="auto">
          <a:xfrm>
            <a:off x="990600" y="11545"/>
            <a:ext cx="6858000" cy="68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n-US" sz="5400" b="1" u="sng"/>
              <a:t>THE NITROGEN CYCLE</a:t>
            </a:r>
            <a:endParaRPr lang="en-US" sz="400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534400" cy="5715000"/>
          </a:xfrm>
        </p:spPr>
        <p:txBody>
          <a:bodyPr/>
          <a:lstStyle/>
          <a:p>
            <a:r>
              <a:rPr lang="en-US" sz="3600" dirty="0"/>
              <a:t> ALL Organisms need Nitrogen, an important nutrient, to make </a:t>
            </a:r>
            <a:r>
              <a:rPr lang="en-US" sz="3600" b="1" u="sng" dirty="0"/>
              <a:t>Proteins</a:t>
            </a:r>
            <a:r>
              <a:rPr lang="en-US" sz="3600" dirty="0"/>
              <a:t> and </a:t>
            </a:r>
            <a:r>
              <a:rPr lang="en-US" sz="3600" b="1" u="sng" dirty="0"/>
              <a:t>Nucleic Acids</a:t>
            </a:r>
            <a:r>
              <a:rPr lang="en-US" sz="3600" dirty="0"/>
              <a:t>. (DNA &amp; RNA)</a:t>
            </a:r>
          </a:p>
          <a:p>
            <a:r>
              <a:rPr lang="en-US" sz="3600" dirty="0"/>
              <a:t>Most Nitrogen is found in the Atmosphere (78%) as N</a:t>
            </a:r>
            <a:r>
              <a:rPr lang="en-US" sz="3600" baseline="-25000" dirty="0"/>
              <a:t>2</a:t>
            </a:r>
            <a:r>
              <a:rPr lang="en-US" sz="3600" dirty="0"/>
              <a:t>, and most living things cannot use it. ALL Organisms rely on the actions of Bacteria that are able to transform Nitrogen Gas into a Usable Form.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n-US" sz="5400" b="1" u="sng"/>
              <a:t>THE NITROGEN CYCLE</a:t>
            </a:r>
            <a:endParaRPr lang="en-US" sz="4000"/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Nitrogen Fixing Bacteria (</a:t>
            </a:r>
            <a:r>
              <a:rPr lang="en-US" sz="3200" dirty="0" err="1"/>
              <a:t>Cyanobacteria</a:t>
            </a:r>
            <a:r>
              <a:rPr lang="en-US" sz="3200" dirty="0"/>
              <a:t> and </a:t>
            </a:r>
            <a:r>
              <a:rPr lang="en-US" sz="3200" i="1" dirty="0" err="1"/>
              <a:t>Rhizobium</a:t>
            </a:r>
            <a:r>
              <a:rPr lang="en-US" sz="3200" dirty="0"/>
              <a:t>) play a key role in the Nitrogen Cycle.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They live in the soil and in the roots of some kinds of plants, such as beans, peas, clover, and alfalfa.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These Bacteria have Enzymes that can break the atmospheric N</a:t>
            </a:r>
            <a:r>
              <a:rPr lang="en-US" sz="2800" baseline="-25000" dirty="0"/>
              <a:t>2</a:t>
            </a:r>
            <a:r>
              <a:rPr lang="en-US" sz="2800" dirty="0"/>
              <a:t> bonds.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Nitrogen Atoms are then free to bond with Hydrogen atoms to form Ammonia (NH</a:t>
            </a:r>
            <a:r>
              <a:rPr lang="en-US" sz="2800" baseline="-25000" dirty="0"/>
              <a:t>3- bad for us</a:t>
            </a:r>
            <a:r>
              <a:rPr lang="en-US" sz="2800" dirty="0"/>
              <a:t>).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Ammonium (</a:t>
            </a:r>
            <a:r>
              <a:rPr lang="en-US" sz="2800"/>
              <a:t>NH</a:t>
            </a:r>
            <a:r>
              <a:rPr lang="en-US" sz="2800" baseline="-25000"/>
              <a:t>4</a:t>
            </a:r>
            <a:r>
              <a:rPr lang="en-US" sz="2800"/>
              <a:t>+ good for us)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Conversion of Nitrogen Gas to Ammonium is called </a:t>
            </a:r>
            <a:r>
              <a:rPr lang="en-US" sz="3200" b="1" u="sng" dirty="0"/>
              <a:t>Ammonification</a:t>
            </a:r>
            <a:r>
              <a:rPr lang="en-US" sz="32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2438400" y="2057400"/>
            <a:chExt cx="6837363" cy="4787900"/>
          </a:xfrm>
        </p:grpSpPr>
        <p:pic>
          <p:nvPicPr>
            <p:cNvPr id="5" name="Picture 5" descr="bhspe-051305-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057400"/>
              <a:ext cx="6837363" cy="4787900"/>
            </a:xfrm>
            <a:prstGeom prst="rect">
              <a:avLst/>
            </a:prstGeom>
            <a:noFill/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505202" y="2665413"/>
              <a:ext cx="5486401" cy="4040188"/>
              <a:chOff x="1296" y="1583"/>
              <a:chExt cx="3456" cy="2545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388" y="1583"/>
                <a:ext cx="9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charset="0"/>
                  </a:rPr>
                  <a:t>nitrogen in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charset="0"/>
                  </a:rPr>
                  <a:t>atmosphere</a:t>
                </a: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82" y="1824"/>
                <a:ext cx="503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>
                    <a:latin typeface="Arial" charset="0"/>
                  </a:rPr>
                  <a:t>animals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070" y="3820"/>
                <a:ext cx="68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b="1">
                    <a:latin typeface="Arial" charset="0"/>
                  </a:rPr>
                  <a:t>denitrifying</a:t>
                </a:r>
              </a:p>
              <a:p>
                <a:pPr algn="ctr"/>
                <a:r>
                  <a:rPr lang="en-US" sz="1300" b="1">
                    <a:latin typeface="Arial" charset="0"/>
                  </a:rPr>
                  <a:t>bacteria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4004" y="3167"/>
                <a:ext cx="603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nitrifying</a:t>
                </a:r>
              </a:p>
              <a:p>
                <a:r>
                  <a:rPr lang="en-US" sz="2000" b="1" dirty="0">
                    <a:latin typeface="Arial" charset="0"/>
                  </a:rPr>
                  <a:t>bacteria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036" y="3743"/>
                <a:ext cx="70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Arial" charset="0"/>
                  </a:rPr>
                  <a:t>nitrifying</a:t>
                </a:r>
              </a:p>
              <a:p>
                <a:pPr algn="ctr"/>
                <a:r>
                  <a:rPr lang="en-US" sz="2400" b="1" dirty="0">
                    <a:latin typeface="Arial" charset="0"/>
                  </a:rPr>
                  <a:t>bacteria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2310" y="3608"/>
                <a:ext cx="731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ammonium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2631" y="3359"/>
                <a:ext cx="979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latin typeface="Arial" charset="0"/>
                  </a:rPr>
                  <a:t>ammonification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2132" y="3167"/>
                <a:ext cx="79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charset="0"/>
                  </a:rPr>
                  <a:t>decomposers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2475" y="2544"/>
                <a:ext cx="54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Arial" charset="0"/>
                  </a:rPr>
                  <a:t>plant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296" y="3503"/>
                <a:ext cx="931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charset="0"/>
                  </a:rPr>
                  <a:t>nitrogen-fixing</a:t>
                </a:r>
              </a:p>
              <a:p>
                <a:r>
                  <a:rPr lang="en-US" sz="2000" b="1" dirty="0">
                    <a:latin typeface="Arial" charset="0"/>
                  </a:rPr>
                  <a:t>bacteria in soil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302" y="3023"/>
                <a:ext cx="932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Arial" charset="0"/>
                  </a:rPr>
                  <a:t>nitrogen-fixing</a:t>
                </a:r>
              </a:p>
              <a:p>
                <a:pPr algn="ctr"/>
                <a:r>
                  <a:rPr lang="en-US" sz="2000" b="1" dirty="0">
                    <a:latin typeface="Arial" charset="0"/>
                  </a:rPr>
                  <a:t>bacteria in </a:t>
                </a:r>
                <a:br>
                  <a:rPr lang="en-US" sz="2000" b="1" dirty="0">
                    <a:latin typeface="Arial" charset="0"/>
                  </a:rPr>
                </a:br>
                <a:r>
                  <a:rPr lang="en-US" sz="2000" b="1" dirty="0">
                    <a:latin typeface="Arial" charset="0"/>
                  </a:rPr>
                  <a:t>roots</a:t>
                </a: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680" y="2936"/>
                <a:ext cx="611" cy="2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charset="0"/>
                  </a:rPr>
                  <a:t>nitrates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3660" y="3455"/>
                <a:ext cx="570" cy="2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charset="0"/>
                  </a:rPr>
                  <a:t>nitrites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H="1" flipV="1">
                <a:off x="4512" y="2808"/>
                <a:ext cx="48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Nitrogen Cycle</a:t>
            </a:r>
          </a:p>
        </p:txBody>
      </p:sp>
      <p:pic>
        <p:nvPicPr>
          <p:cNvPr id="10242" name="Picture 2" descr="http://peer.tamu.edu/curriculum_modules/Environ_Hazard/images/nitrogencycle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" y="1219200"/>
            <a:ext cx="7883814" cy="53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162300" y="1650754"/>
            <a:ext cx="2819400" cy="84871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638800"/>
            <a:ext cx="2057400" cy="84871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572000" y="2499468"/>
            <a:ext cx="0" cy="23011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01000" y="1752600"/>
            <a:ext cx="0" cy="3886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n-US" sz="5400" b="1" u="sng"/>
              <a:t>THE NITROGEN CYCLE</a:t>
            </a:r>
            <a:endParaRPr lang="en-US" sz="40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r>
              <a:rPr lang="en-US" sz="4200" dirty="0"/>
              <a:t>Ammonium can be absorbed by Plants from the Soil, and used to make Proteins, and enter the Food Web for Consumers. </a:t>
            </a:r>
          </a:p>
          <a:p>
            <a:pPr>
              <a:buFont typeface="Wingdings" pitchFamily="2" charset="2"/>
              <a:buNone/>
            </a:pPr>
            <a:endParaRPr lang="en-US" sz="4200" dirty="0"/>
          </a:p>
          <a:p>
            <a:r>
              <a:rPr lang="en-US" sz="4200" dirty="0"/>
              <a:t>Consumers obtain Nitrogen from Eating Plants and Animals.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do the elements do in your body</a:t>
            </a:r>
          </a:p>
          <a:p>
            <a:r>
              <a:rPr lang="en-US" dirty="0"/>
              <a:t>2. what are the limiting nutrients</a:t>
            </a:r>
          </a:p>
          <a:p>
            <a:r>
              <a:rPr lang="en-US" dirty="0"/>
              <a:t>3. where do the elements come from</a:t>
            </a:r>
          </a:p>
          <a:p>
            <a:r>
              <a:rPr lang="en-US" dirty="0"/>
              <a:t>4. where do the elements go</a:t>
            </a:r>
          </a:p>
        </p:txBody>
      </p:sp>
    </p:spTree>
    <p:extLst>
      <p:ext uri="{BB962C8B-B14F-4D97-AF65-F5344CB8AC3E}">
        <p14:creationId xmlns:p14="http://schemas.microsoft.com/office/powerpoint/2010/main" val="2980641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1" name="Picture 3" descr="Nitrogen cycle: The flow of Nitrogen through the 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</p:spPr>
      </p:pic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1828800" y="5257800"/>
            <a:ext cx="2209800" cy="609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4495800" y="5257800"/>
            <a:ext cx="1828800" cy="609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0" y="1447800"/>
            <a:ext cx="2137064" cy="3693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Nitrogen Fixation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162800" y="1447800"/>
            <a:ext cx="17526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Denitrification</a:t>
            </a:r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-10390" y="1365766"/>
            <a:ext cx="2133600" cy="533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081982" y="1365766"/>
            <a:ext cx="1905000" cy="539234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n-US" sz="5400" b="1" u="sng"/>
              <a:t>THE NITROGEN CYCLE</a:t>
            </a:r>
            <a:endParaRPr lang="en-US" sz="400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3600" dirty="0"/>
              <a:t>Decomposers return the Nitrogen back to the soil from the remains of dead plants and animals. </a:t>
            </a:r>
          </a:p>
          <a:p>
            <a:r>
              <a:rPr lang="en-US" sz="3600" dirty="0"/>
              <a:t>Nitrogen is also return from animal and plant waste by decomposers (dung, urine, leaves and bark as ammonia). This process is known as </a:t>
            </a:r>
            <a:r>
              <a:rPr lang="en-US" sz="3600" b="1" u="sng" dirty="0"/>
              <a:t>nitrogen fixation</a:t>
            </a:r>
            <a:r>
              <a:rPr lang="en-US" sz="3600" dirty="0"/>
              <a:t>.</a:t>
            </a:r>
          </a:p>
          <a:p>
            <a:r>
              <a:rPr lang="en-US" sz="3600" dirty="0"/>
              <a:t>It fixes the stuff we cannot use, to something we can use, such as nitrates and nitrites.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n-US" sz="5400" b="1" u="sng" dirty="0"/>
              <a:t>THE NITROGEN CYCLE</a:t>
            </a:r>
            <a:endParaRPr lang="en-US" sz="4000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3600" dirty="0"/>
              <a:t>Through </a:t>
            </a:r>
            <a:r>
              <a:rPr lang="en-US" sz="3600" dirty="0" err="1"/>
              <a:t>Ammonification</a:t>
            </a:r>
            <a:r>
              <a:rPr lang="en-US" sz="3600" dirty="0"/>
              <a:t>, Nitrogen that would be lost, is recycled back into the Ecosystem.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 Nitrogen is returned to the Atmosphere through </a:t>
            </a:r>
            <a:r>
              <a:rPr lang="en-US" sz="3600" b="1" u="sng" dirty="0"/>
              <a:t>DENITRIFICATION</a:t>
            </a:r>
            <a:r>
              <a:rPr lang="en-US" sz="3600" dirty="0"/>
              <a:t>. </a:t>
            </a:r>
            <a:r>
              <a:rPr lang="en-US" sz="3600" dirty="0" err="1"/>
              <a:t>Denitrification</a:t>
            </a:r>
            <a:r>
              <a:rPr lang="en-US" sz="3600" dirty="0"/>
              <a:t> occurs when Anaerobic Bacteria (</a:t>
            </a:r>
            <a:r>
              <a:rPr lang="en-US" sz="3600" dirty="0" err="1"/>
              <a:t>Chemoautotrophs</a:t>
            </a:r>
            <a:r>
              <a:rPr lang="en-US" sz="3600" dirty="0"/>
              <a:t>) break down Nitrates and release Nitrogen Gas back into the Atmosphere.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sz="5400" b="1" u="sng"/>
              <a:t>THE NITROGEN CYCLE</a:t>
            </a:r>
            <a:endParaRPr 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 err="1"/>
              <a:t>Autotrophs</a:t>
            </a:r>
            <a:r>
              <a:rPr lang="en-US" sz="4800" dirty="0"/>
              <a:t> (Plants) are therefore DEPENDENT on Nitrogen Fixing Bacteria, and All other Organisms including YOU, Are DEPENDENT ON THEM!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533525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6" name="Picture 2" descr="http://www.h2ou.com/h2images/NitrogenCycle-lgr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6"/>
          <a:stretch/>
        </p:blipFill>
        <p:spPr bwMode="auto">
          <a:xfrm>
            <a:off x="0" y="0"/>
            <a:ext cx="9144000" cy="68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849297"/>
          </a:xfrm>
        </p:spPr>
        <p:txBody>
          <a:bodyPr>
            <a:noAutofit/>
          </a:bodyPr>
          <a:lstStyle/>
          <a:p>
            <a:r>
              <a:rPr lang="en-US" sz="4800" b="1" u="sng" dirty="0"/>
              <a:t>THE 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4097"/>
            <a:ext cx="8610600" cy="5155263"/>
          </a:xfrm>
        </p:spPr>
        <p:txBody>
          <a:bodyPr>
            <a:normAutofit/>
          </a:bodyPr>
          <a:lstStyle/>
          <a:p>
            <a:r>
              <a:rPr lang="en-US" sz="3200" dirty="0"/>
              <a:t>Found in proteins and nucleic acids</a:t>
            </a:r>
          </a:p>
          <a:p>
            <a:r>
              <a:rPr lang="en-US" sz="3200" dirty="0"/>
              <a:t>Animals need to make bones, teeth, DNA, and RNA</a:t>
            </a:r>
          </a:p>
          <a:p>
            <a:endParaRPr lang="en-US" sz="3200" dirty="0"/>
          </a:p>
          <a:p>
            <a:r>
              <a:rPr lang="en-US" sz="3200" dirty="0"/>
              <a:t>Plants get phosphorus from the soil and water</a:t>
            </a:r>
          </a:p>
          <a:p>
            <a:r>
              <a:rPr lang="en-US" sz="3200" dirty="0"/>
              <a:t>Animals get phosphorus from eating plants/animals</a:t>
            </a:r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201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849297"/>
          </a:xfrm>
        </p:spPr>
        <p:txBody>
          <a:bodyPr>
            <a:noAutofit/>
          </a:bodyPr>
          <a:lstStyle/>
          <a:p>
            <a:r>
              <a:rPr lang="en-US" sz="4800" b="1" u="sng" dirty="0"/>
              <a:t>THE 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3999"/>
            <a:ext cx="7315200" cy="478536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Phosphorus comes from eroding rocks and excrement/decaying bodies and fertilizer</a:t>
            </a:r>
          </a:p>
          <a:p>
            <a:endParaRPr lang="en-US" sz="3200" dirty="0"/>
          </a:p>
          <a:p>
            <a:r>
              <a:rPr lang="en-US" sz="3200" dirty="0"/>
              <a:t>If too much phosphorus is added (usu. By fertilizer runoff), it kill life down stream</a:t>
            </a:r>
          </a:p>
          <a:p>
            <a:endParaRPr lang="en-US" sz="3200" dirty="0"/>
          </a:p>
          <a:p>
            <a:r>
              <a:rPr lang="en-US" sz="3200" dirty="0"/>
              <a:t>If not enough phosphorus is added, it can kill life around it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16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304800"/>
            <a:ext cx="7315200" cy="870012"/>
          </a:xfrm>
        </p:spPr>
        <p:txBody>
          <a:bodyPr/>
          <a:lstStyle/>
          <a:p>
            <a:r>
              <a:rPr lang="en-US" b="1" u="sng" dirty="0"/>
              <a:t>THE 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686800" cy="4937760"/>
          </a:xfrm>
        </p:spPr>
        <p:txBody>
          <a:bodyPr>
            <a:normAutofit/>
          </a:bodyPr>
          <a:lstStyle/>
          <a:p>
            <a:r>
              <a:rPr lang="en-US" sz="3200" dirty="0"/>
              <a:t>Goes from rock, to soil, to life, to ocean</a:t>
            </a:r>
          </a:p>
          <a:p>
            <a:endParaRPr lang="en-US" sz="3200" dirty="0"/>
          </a:p>
          <a:p>
            <a:r>
              <a:rPr lang="en-US" sz="3200" dirty="0"/>
              <a:t>Not usu. A gas</a:t>
            </a:r>
          </a:p>
          <a:p>
            <a:endParaRPr lang="en-US" sz="3200" dirty="0"/>
          </a:p>
          <a:p>
            <a:r>
              <a:rPr lang="en-US" sz="3200" dirty="0"/>
              <a:t>Typically a slow cycle</a:t>
            </a:r>
          </a:p>
          <a:p>
            <a:endParaRPr lang="en-US" sz="3200" dirty="0"/>
          </a:p>
          <a:p>
            <a:r>
              <a:rPr lang="en-US" sz="3200" dirty="0"/>
              <a:t>NEVER GOES INTO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998683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712"/>
            <a:ext cx="8610600" cy="6442814"/>
          </a:xfrm>
        </p:spPr>
      </p:pic>
    </p:spTree>
    <p:extLst>
      <p:ext uri="{BB962C8B-B14F-4D97-AF65-F5344CB8AC3E}">
        <p14:creationId xmlns:p14="http://schemas.microsoft.com/office/powerpoint/2010/main" val="27798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793812"/>
          </a:xfrm>
        </p:spPr>
        <p:txBody>
          <a:bodyPr/>
          <a:lstStyle/>
          <a:p>
            <a:r>
              <a:rPr lang="en-US" b="1" u="sng" dirty="0"/>
              <a:t>LIMITING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534400" cy="4937760"/>
          </a:xfrm>
        </p:spPr>
        <p:txBody>
          <a:bodyPr>
            <a:normAutofit/>
          </a:bodyPr>
          <a:lstStyle/>
          <a:p>
            <a:r>
              <a:rPr lang="en-US" sz="3200" dirty="0"/>
              <a:t>Either phosphorus or nitrogen</a:t>
            </a:r>
          </a:p>
          <a:p>
            <a:endParaRPr lang="en-US" sz="3200" dirty="0"/>
          </a:p>
          <a:p>
            <a:r>
              <a:rPr lang="en-US" sz="3200" dirty="0"/>
              <a:t>Usu. Phosphorus in freshwater</a:t>
            </a:r>
          </a:p>
          <a:p>
            <a:endParaRPr lang="en-US" sz="3200" dirty="0"/>
          </a:p>
          <a:p>
            <a:r>
              <a:rPr lang="en-US" sz="3200" dirty="0"/>
              <a:t>Usu. Nitrogen in saltwater</a:t>
            </a:r>
          </a:p>
          <a:p>
            <a:endParaRPr lang="en-US" sz="3200" dirty="0"/>
          </a:p>
          <a:p>
            <a:r>
              <a:rPr lang="en-US" sz="3200" dirty="0"/>
              <a:t>That means it runs out first and prevents any more growth until you get more</a:t>
            </a:r>
          </a:p>
        </p:txBody>
      </p:sp>
    </p:spTree>
    <p:extLst>
      <p:ext uri="{BB962C8B-B14F-4D97-AF65-F5344CB8AC3E}">
        <p14:creationId xmlns:p14="http://schemas.microsoft.com/office/powerpoint/2010/main" val="355806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4800" b="1" dirty="0"/>
              <a:t>NUTRIENT CYCLES WITHIN ECOSYSTEMS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0292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/>
              <a:t>Energy Flows through an Ecosystem and Nutrients Cycle in an Ecosystem. </a:t>
            </a:r>
          </a:p>
          <a:p>
            <a:pPr>
              <a:buFont typeface="Wingdings" pitchFamily="2" charset="2"/>
              <a:buNone/>
            </a:pPr>
            <a:r>
              <a:rPr lang="en-US" sz="4000" dirty="0"/>
              <a:t>2. In an Ecosystem the Four Primary Nutrient Cycles: </a:t>
            </a:r>
            <a:br>
              <a:rPr lang="en-US" sz="4000" dirty="0"/>
            </a:br>
            <a:r>
              <a:rPr lang="en-US" sz="4000" dirty="0"/>
              <a:t>    </a:t>
            </a:r>
            <a:r>
              <a:rPr lang="en-US" sz="4000" b="1" dirty="0"/>
              <a:t>A. </a:t>
            </a:r>
            <a:r>
              <a:rPr lang="en-US" sz="4000" b="1" dirty="0">
                <a:solidFill>
                  <a:srgbClr val="00B0F0"/>
                </a:solidFill>
              </a:rPr>
              <a:t>The Water Cycle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br>
              <a:rPr lang="en-US" sz="4000" dirty="0"/>
            </a:br>
            <a:r>
              <a:rPr lang="en-US" sz="4000" b="1" dirty="0"/>
              <a:t>    B. </a:t>
            </a:r>
            <a:r>
              <a:rPr lang="en-US" sz="4000" b="1" dirty="0">
                <a:solidFill>
                  <a:srgbClr val="FF0000"/>
                </a:solidFill>
              </a:rPr>
              <a:t>The Carbon Cycle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br>
              <a:rPr lang="en-US" sz="4000" dirty="0"/>
            </a:br>
            <a:r>
              <a:rPr lang="en-US" sz="4000" b="1" dirty="0"/>
              <a:t>    C. </a:t>
            </a:r>
            <a:r>
              <a:rPr lang="en-US" sz="4000" b="1" dirty="0">
                <a:solidFill>
                  <a:srgbClr val="00B050"/>
                </a:solidFill>
              </a:rPr>
              <a:t>The Nitrogen Cycle</a:t>
            </a:r>
          </a:p>
          <a:p>
            <a:pPr>
              <a:buFont typeface="Wingdings" pitchFamily="2" charset="2"/>
              <a:buNone/>
            </a:pPr>
            <a:r>
              <a:rPr lang="en-US" sz="4000" b="1" dirty="0">
                <a:solidFill>
                  <a:srgbClr val="00B050"/>
                </a:solidFill>
              </a:rPr>
              <a:t>	    </a:t>
            </a:r>
            <a:r>
              <a:rPr lang="en-US" sz="4000" b="1" dirty="0"/>
              <a:t>D. </a:t>
            </a:r>
            <a:r>
              <a:rPr lang="en-US" sz="4000" b="1" dirty="0">
                <a:solidFill>
                  <a:schemeClr val="accent4"/>
                </a:solidFill>
              </a:rPr>
              <a:t>The Phosphorus Cycle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>
            <a:noAutofit/>
          </a:bodyPr>
          <a:lstStyle/>
          <a:p>
            <a:r>
              <a:rPr lang="en-US" sz="4000" dirty="0"/>
              <a:t>To a large degree, availability of Water determines the Diversity of Organisms in an Ecosystem.</a:t>
            </a:r>
          </a:p>
          <a:p>
            <a:r>
              <a:rPr lang="en-US" sz="4000" dirty="0"/>
              <a:t>Water is crucial to Life. Cells contain 70 to 90 percent water, and water provides the liquid environment in which most of Life’s reactions occur.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924800" cy="5029200"/>
          </a:xfrm>
        </p:spPr>
        <p:txBody>
          <a:bodyPr>
            <a:noAutofit/>
          </a:bodyPr>
          <a:lstStyle/>
          <a:p>
            <a:r>
              <a:rPr lang="en-US" sz="4000" dirty="0"/>
              <a:t>The Availability of WATER is one of the Key Factors that regulate the </a:t>
            </a:r>
            <a:r>
              <a:rPr lang="en-US" sz="4000" b="1" u="sng" dirty="0"/>
              <a:t>Primary Productivity</a:t>
            </a:r>
            <a:r>
              <a:rPr lang="en-US" sz="4000" dirty="0"/>
              <a:t> of Terrestrial (Land) Ecosystems. </a:t>
            </a:r>
          </a:p>
        </p:txBody>
      </p:sp>
    </p:spTree>
    <p:extLst>
      <p:ext uri="{BB962C8B-B14F-4D97-AF65-F5344CB8AC3E}">
        <p14:creationId xmlns:p14="http://schemas.microsoft.com/office/powerpoint/2010/main" val="9859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3400" dirty="0"/>
              <a:t>Bodies of Water such as Lakes, Rivers, Streams, and the Oceans contain a substantial percentage of the Earth’s Water. </a:t>
            </a:r>
          </a:p>
          <a:p>
            <a:r>
              <a:rPr lang="en-US" sz="3400" dirty="0"/>
              <a:t>The atmosphere also contains Water – in the form of Water Vapor, some water is found below ground known as Ground Water. </a:t>
            </a:r>
          </a:p>
          <a:p>
            <a:r>
              <a:rPr lang="en-US" sz="3400" dirty="0"/>
              <a:t>The Movement of Water between these different reservoirs is known as the Water Cycle.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THE WATER CYCLE</a:t>
            </a:r>
          </a:p>
        </p:txBody>
      </p:sp>
      <p:sp>
        <p:nvSpPr>
          <p:cNvPr id="129027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The Water Cycle Usually Consists of the following steps: </a:t>
            </a:r>
          </a:p>
          <a:p>
            <a:pPr marL="101727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4000" b="1" u="sng" dirty="0"/>
              <a:t>EVAPORATION</a:t>
            </a:r>
            <a:endParaRPr lang="en-US" sz="4000" dirty="0"/>
          </a:p>
          <a:p>
            <a:pPr marL="101727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4000" b="1" u="sng" dirty="0"/>
              <a:t>TRANSPIRATION</a:t>
            </a:r>
            <a:endParaRPr lang="en-US" sz="4000" dirty="0"/>
          </a:p>
          <a:p>
            <a:pPr marL="101727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4000" b="1" u="sng" dirty="0"/>
              <a:t>CONDENSATION</a:t>
            </a:r>
            <a:r>
              <a:rPr lang="en-US" sz="4000" dirty="0"/>
              <a:t> </a:t>
            </a:r>
          </a:p>
          <a:p>
            <a:pPr marL="101727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4000" b="1" u="sng" dirty="0"/>
              <a:t>PRECIPITATION</a:t>
            </a:r>
            <a:r>
              <a:rPr lang="en-US" sz="4000" dirty="0"/>
              <a:t> </a:t>
            </a:r>
          </a:p>
          <a:p>
            <a:pPr marL="101727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4000" b="1" u="sng" dirty="0"/>
              <a:t>RUN OFF (or RETURN)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652</TotalTime>
  <Words>957</Words>
  <Application>Microsoft Office PowerPoint</Application>
  <PresentationFormat>On-screen Show 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Wingdings</vt:lpstr>
      <vt:lpstr>Perspective</vt:lpstr>
      <vt:lpstr>BIOGEOCHEMICAL CYCLES</vt:lpstr>
      <vt:lpstr>STANDARDS</vt:lpstr>
      <vt:lpstr>OBJECTIVES</vt:lpstr>
      <vt:lpstr>LIMITING NUTRIENTS</vt:lpstr>
      <vt:lpstr>NUTRIENT CYCLES WITHIN ECOSYSTEMS</vt:lpstr>
      <vt:lpstr>THE WATER CYCLE</vt:lpstr>
      <vt:lpstr>THE WATER CYCLE</vt:lpstr>
      <vt:lpstr>THE WATER CYCLE</vt:lpstr>
      <vt:lpstr>THE WATER CYCLE</vt:lpstr>
      <vt:lpstr>THE WATER CYCLE</vt:lpstr>
      <vt:lpstr>THE WATER CYCLE</vt:lpstr>
      <vt:lpstr>THE WATER CYCLE</vt:lpstr>
      <vt:lpstr>THE WATER CYCLE</vt:lpstr>
      <vt:lpstr>THE WATER CYCLE</vt:lpstr>
      <vt:lpstr>The Water Cycle</vt:lpstr>
      <vt:lpstr>PowerPoint Presentation</vt:lpstr>
      <vt:lpstr>THE CARBON CYCLE </vt:lpstr>
      <vt:lpstr>THE CARBON CYCLE </vt:lpstr>
      <vt:lpstr>THE CARBON CYCLE </vt:lpstr>
      <vt:lpstr>PowerPoint Presentation</vt:lpstr>
      <vt:lpstr>PowerPoint Presentation</vt:lpstr>
      <vt:lpstr>THE CARBON CYCLE </vt:lpstr>
      <vt:lpstr>PowerPoint Presentation</vt:lpstr>
      <vt:lpstr>PowerPoint Presentation</vt:lpstr>
      <vt:lpstr>THE NITROGEN CYCLE</vt:lpstr>
      <vt:lpstr>THE NITROGEN CYCLE</vt:lpstr>
      <vt:lpstr>PowerPoint Presentation</vt:lpstr>
      <vt:lpstr>Nitrogen Cycle</vt:lpstr>
      <vt:lpstr>THE NITROGEN CYCLE</vt:lpstr>
      <vt:lpstr>PowerPoint Presentation</vt:lpstr>
      <vt:lpstr>THE NITROGEN CYCLE</vt:lpstr>
      <vt:lpstr>THE NITROGEN CYCLE</vt:lpstr>
      <vt:lpstr>THE NITROGEN CYCLE</vt:lpstr>
      <vt:lpstr>PowerPoint Presentation</vt:lpstr>
      <vt:lpstr>THE PHOSPHORUS CYCLE</vt:lpstr>
      <vt:lpstr>THE PHOSPHORUS CYCLE</vt:lpstr>
      <vt:lpstr>THE PHOSPHORUS CYCLE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CYCLES WITHIN ECOSYSTEMS</dc:title>
  <dc:creator>rnordell</dc:creator>
  <cp:lastModifiedBy>Stephanie Brubeck</cp:lastModifiedBy>
  <cp:revision>46</cp:revision>
  <dcterms:created xsi:type="dcterms:W3CDTF">2011-03-04T15:48:23Z</dcterms:created>
  <dcterms:modified xsi:type="dcterms:W3CDTF">2017-03-16T13:39:54Z</dcterms:modified>
</cp:coreProperties>
</file>