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75" r:id="rId11"/>
    <p:sldId id="263" r:id="rId12"/>
    <p:sldId id="268" r:id="rId13"/>
    <p:sldId id="266" r:id="rId14"/>
    <p:sldId id="267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Microbes, </a:t>
            </a:r>
            <a:r>
              <a:rPr lang="en-US" dirty="0" err="1" smtClean="0"/>
              <a:t>Protists</a:t>
            </a:r>
            <a:r>
              <a:rPr lang="en-US" dirty="0" smtClean="0"/>
              <a:t>, and Fungi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23, 24, 25, and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5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life cycle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8" y="2327055"/>
            <a:ext cx="6439225" cy="4060866"/>
          </a:xfrm>
        </p:spPr>
      </p:pic>
    </p:spTree>
    <p:extLst>
      <p:ext uri="{BB962C8B-B14F-4D97-AF65-F5344CB8AC3E}">
        <p14:creationId xmlns:p14="http://schemas.microsoft.com/office/powerpoint/2010/main" val="161321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94364" cy="3938968"/>
          </a:xfrm>
        </p:spPr>
        <p:txBody>
          <a:bodyPr>
            <a:normAutofit/>
          </a:bodyPr>
          <a:lstStyle/>
          <a:p>
            <a:r>
              <a:rPr lang="en-US" dirty="0" smtClean="0"/>
              <a:t>Nonliving particle made up of nucleic acid and a protein/lipid coat with lots of shapes</a:t>
            </a:r>
          </a:p>
          <a:p>
            <a:r>
              <a:rPr lang="en-US" dirty="0" smtClean="0"/>
              <a:t>Cannot do homeostasis, metabolism, movement or reproduction without a host</a:t>
            </a:r>
          </a:p>
          <a:p>
            <a:r>
              <a:rPr lang="en-US" dirty="0" smtClean="0"/>
              <a:t>Can have DNA or RNA</a:t>
            </a:r>
          </a:p>
          <a:p>
            <a:r>
              <a:rPr lang="en-US" dirty="0" smtClean="0"/>
              <a:t>Called obligate intracellular parasites- have to get inside a host cell to survive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142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found by Dmitry </a:t>
            </a:r>
            <a:r>
              <a:rPr lang="en-US" dirty="0" err="1"/>
              <a:t>Ivanovsky</a:t>
            </a:r>
            <a:endParaRPr lang="en-US" dirty="0"/>
          </a:p>
          <a:p>
            <a:r>
              <a:rPr lang="en-US" dirty="0"/>
              <a:t>First isolated in 1935 by Wendell Stanley</a:t>
            </a:r>
          </a:p>
          <a:p>
            <a:r>
              <a:rPr lang="en-US" dirty="0"/>
              <a:t>Both worked on the tobacco mosaic virus (TMV)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8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1" y="2603501"/>
            <a:ext cx="5669822" cy="3416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91" y="2603501"/>
            <a:ext cx="5124449" cy="3416300"/>
          </a:xfrm>
        </p:spPr>
      </p:pic>
    </p:spTree>
    <p:extLst>
      <p:ext uri="{BB962C8B-B14F-4D97-AF65-F5344CB8AC3E}">
        <p14:creationId xmlns:p14="http://schemas.microsoft.com/office/powerpoint/2010/main" val="10640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replication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DNA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Once inside, makes mRNA and gets transcribed into host’s DNA</a:t>
            </a:r>
          </a:p>
          <a:p>
            <a:endParaRPr lang="en-US" dirty="0"/>
          </a:p>
          <a:p>
            <a:r>
              <a:rPr lang="en-US" dirty="0" smtClean="0"/>
              <a:t>Hijacks the host’s central dogma (protein synthesis)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Using RNA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Starts as mRNA and gets translated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63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663300" cy="706964"/>
          </a:xfrm>
        </p:spPr>
        <p:txBody>
          <a:bodyPr/>
          <a:lstStyle/>
          <a:p>
            <a:r>
              <a:rPr lang="en-US" dirty="0" smtClean="0"/>
              <a:t>Bacteriophages- virus that infects bacteria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5" y="2361428"/>
            <a:ext cx="5518143" cy="430154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2" y="2584511"/>
            <a:ext cx="5867801" cy="3855378"/>
          </a:xfrm>
        </p:spPr>
      </p:pic>
    </p:spTree>
    <p:extLst>
      <p:ext uri="{BB962C8B-B14F-4D97-AF65-F5344CB8AC3E}">
        <p14:creationId xmlns:p14="http://schemas.microsoft.com/office/powerpoint/2010/main" val="142651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04" y="2343955"/>
            <a:ext cx="4667561" cy="3624224"/>
          </a:xfrm>
        </p:spPr>
      </p:pic>
    </p:spTree>
    <p:extLst>
      <p:ext uri="{BB962C8B-B14F-4D97-AF65-F5344CB8AC3E}">
        <p14:creationId xmlns:p14="http://schemas.microsoft.com/office/powerpoint/2010/main" val="79464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46635" cy="3416300"/>
          </a:xfrm>
        </p:spPr>
        <p:txBody>
          <a:bodyPr/>
          <a:lstStyle/>
          <a:p>
            <a:r>
              <a:rPr lang="en-US" dirty="0" smtClean="0"/>
              <a:t>Two parts</a:t>
            </a:r>
          </a:p>
          <a:p>
            <a:endParaRPr lang="en-US" dirty="0"/>
          </a:p>
          <a:p>
            <a:r>
              <a:rPr lang="en-US" dirty="0" smtClean="0"/>
              <a:t>1. lysogenic- quietly builds up its numbers inside the cells</a:t>
            </a:r>
          </a:p>
          <a:p>
            <a:endParaRPr lang="en-US" dirty="0"/>
          </a:p>
          <a:p>
            <a:r>
              <a:rPr lang="en-US" dirty="0" smtClean="0"/>
              <a:t>2. lytic- takes over and bursts out of the cell violently- always the really bad kind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8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69" y="540913"/>
            <a:ext cx="8163217" cy="6004500"/>
          </a:xfrm>
        </p:spPr>
      </p:pic>
    </p:spTree>
    <p:extLst>
      <p:ext uri="{BB962C8B-B14F-4D97-AF65-F5344CB8AC3E}">
        <p14:creationId xmlns:p14="http://schemas.microsoft.com/office/powerpoint/2010/main" val="97432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life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4" y="2352487"/>
            <a:ext cx="6734627" cy="4172622"/>
          </a:xfrm>
        </p:spPr>
      </p:pic>
    </p:spTree>
    <p:extLst>
      <p:ext uri="{BB962C8B-B14F-4D97-AF65-F5344CB8AC3E}">
        <p14:creationId xmlns:p14="http://schemas.microsoft.com/office/powerpoint/2010/main" val="3491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Domains: </a:t>
            </a:r>
            <a:r>
              <a:rPr lang="en-US" dirty="0" err="1" smtClean="0"/>
              <a:t>Arachaea</a:t>
            </a:r>
            <a:r>
              <a:rPr lang="en-US" dirty="0" smtClean="0"/>
              <a:t> and Bacteria </a:t>
            </a:r>
          </a:p>
          <a:p>
            <a:endParaRPr lang="en-US" dirty="0"/>
          </a:p>
          <a:p>
            <a:r>
              <a:rPr lang="en-US" dirty="0" smtClean="0"/>
              <a:t>Two kingdoms: Archaea and Bacteria</a:t>
            </a:r>
          </a:p>
          <a:p>
            <a:endParaRPr lang="en-US" dirty="0"/>
          </a:p>
          <a:p>
            <a:r>
              <a:rPr lang="en-US" dirty="0" smtClean="0"/>
              <a:t>Single-celled</a:t>
            </a:r>
          </a:p>
          <a:p>
            <a:r>
              <a:rPr lang="en-US" dirty="0" smtClean="0"/>
              <a:t>No nucleus</a:t>
            </a:r>
          </a:p>
          <a:p>
            <a:r>
              <a:rPr lang="en-US" dirty="0" smtClean="0"/>
              <a:t>No membrane bound organelles</a:t>
            </a:r>
          </a:p>
          <a:p>
            <a:r>
              <a:rPr lang="en-US" dirty="0" smtClean="0"/>
              <a:t>Live in every imaginable environment</a:t>
            </a:r>
          </a:p>
          <a:p>
            <a:r>
              <a:rPr lang="en-US" dirty="0" smtClean="0"/>
              <a:t>Studied using </a:t>
            </a:r>
            <a:r>
              <a:rPr lang="en-US" dirty="0" err="1" smtClean="0"/>
              <a:t>rRNA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45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medicines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real medicines will help/cure a virus</a:t>
            </a:r>
          </a:p>
          <a:p>
            <a:endParaRPr lang="en-US" dirty="0"/>
          </a:p>
          <a:p>
            <a:r>
              <a:rPr lang="en-US" dirty="0" smtClean="0"/>
              <a:t>Some can postpone the lytic cycle so the body can build up an immunity, such as acyclovir</a:t>
            </a:r>
          </a:p>
          <a:p>
            <a:endParaRPr lang="en-US" dirty="0"/>
          </a:p>
          <a:p>
            <a:r>
              <a:rPr lang="en-US" dirty="0" smtClean="0"/>
              <a:t>Still have to wait it out though</a:t>
            </a:r>
          </a:p>
        </p:txBody>
      </p:sp>
    </p:spTree>
    <p:extLst>
      <p:ext uri="{BB962C8B-B14F-4D97-AF65-F5344CB8AC3E}">
        <p14:creationId xmlns:p14="http://schemas.microsoft.com/office/powerpoint/2010/main" val="903214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67605"/>
            <a:ext cx="8761413" cy="1254377"/>
          </a:xfrm>
        </p:spPr>
        <p:txBody>
          <a:bodyPr/>
          <a:lstStyle/>
          <a:p>
            <a:r>
              <a:rPr lang="en-US" dirty="0" smtClean="0"/>
              <a:t>Prions- infectious protein particles (more basic than virus)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46635" cy="3913210"/>
          </a:xfrm>
        </p:spPr>
        <p:txBody>
          <a:bodyPr>
            <a:normAutofit/>
          </a:bodyPr>
          <a:lstStyle/>
          <a:p>
            <a:r>
              <a:rPr lang="en-US" dirty="0" smtClean="0"/>
              <a:t>Especially bad for the brain- proteins </a:t>
            </a:r>
            <a:r>
              <a:rPr lang="en-US" dirty="0" err="1" smtClean="0"/>
              <a:t>misfold</a:t>
            </a:r>
            <a:r>
              <a:rPr lang="en-US" dirty="0" smtClean="0"/>
              <a:t> </a:t>
            </a:r>
            <a:r>
              <a:rPr lang="en-US" dirty="0" err="1" smtClean="0"/>
              <a:t>andclump</a:t>
            </a:r>
            <a:r>
              <a:rPr lang="en-US" dirty="0" smtClean="0"/>
              <a:t> together preventing normal brain communication</a:t>
            </a:r>
          </a:p>
          <a:p>
            <a:endParaRPr lang="en-US" dirty="0"/>
          </a:p>
          <a:p>
            <a:r>
              <a:rPr lang="en-US" dirty="0" smtClean="0"/>
              <a:t>Scrapie- in sheep</a:t>
            </a:r>
          </a:p>
          <a:p>
            <a:r>
              <a:rPr lang="en-US" dirty="0" smtClean="0"/>
              <a:t>Chronic wasting disease- in deer</a:t>
            </a:r>
          </a:p>
          <a:p>
            <a:r>
              <a:rPr lang="en-US" dirty="0" smtClean="0"/>
              <a:t>Kuru or </a:t>
            </a:r>
            <a:r>
              <a:rPr lang="en-US" dirty="0" err="1" smtClean="0"/>
              <a:t>Creutfeldt-Jakob</a:t>
            </a:r>
            <a:r>
              <a:rPr lang="en-US" dirty="0" smtClean="0"/>
              <a:t> disease – in humans (cannibalism)</a:t>
            </a:r>
          </a:p>
          <a:p>
            <a:r>
              <a:rPr lang="en-US" dirty="0" smtClean="0"/>
              <a:t>Bovine spongiform encephalopathy – in cows (mad cow from factory meat)</a:t>
            </a:r>
          </a:p>
          <a:p>
            <a:endParaRPr lang="en-US" dirty="0"/>
          </a:p>
          <a:p>
            <a:r>
              <a:rPr lang="en-US" dirty="0" smtClean="0"/>
              <a:t>Can only get by eating already infected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7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4" y="283334"/>
            <a:ext cx="6255454" cy="394093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3" y="2387429"/>
            <a:ext cx="3962791" cy="3841127"/>
          </a:xfrm>
        </p:spPr>
      </p:pic>
    </p:spTree>
    <p:extLst>
      <p:ext uri="{BB962C8B-B14F-4D97-AF65-F5344CB8AC3E}">
        <p14:creationId xmlns:p14="http://schemas.microsoft.com/office/powerpoint/2010/main" val="2024796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54954" y="2150773"/>
            <a:ext cx="8825659" cy="4584878"/>
          </a:xfrm>
        </p:spPr>
        <p:txBody>
          <a:bodyPr>
            <a:normAutofit/>
          </a:bodyPr>
          <a:lstStyle/>
          <a:p>
            <a:r>
              <a:rPr lang="en-US" dirty="0" smtClean="0"/>
              <a:t>Domain: Eukarya</a:t>
            </a:r>
          </a:p>
          <a:p>
            <a:r>
              <a:rPr lang="en-US" dirty="0" smtClean="0"/>
              <a:t>Kingdom: Protista</a:t>
            </a:r>
          </a:p>
          <a:p>
            <a:endParaRPr lang="en-US" dirty="0"/>
          </a:p>
          <a:p>
            <a:r>
              <a:rPr lang="en-US" dirty="0" smtClean="0"/>
              <a:t>The catch-all of the kingdoms</a:t>
            </a:r>
          </a:p>
          <a:p>
            <a:r>
              <a:rPr lang="en-US" dirty="0" smtClean="0"/>
              <a:t>If it is not plant, animal, or fungus- it is classified as a protest</a:t>
            </a:r>
          </a:p>
          <a:p>
            <a:r>
              <a:rPr lang="en-US" dirty="0" smtClean="0"/>
              <a:t>VERY, VERY diverse</a:t>
            </a:r>
          </a:p>
          <a:p>
            <a:r>
              <a:rPr lang="en-US" dirty="0" smtClean="0"/>
              <a:t>Can be single or multi-celled</a:t>
            </a:r>
          </a:p>
          <a:p>
            <a:r>
              <a:rPr lang="en-US" dirty="0" smtClean="0"/>
              <a:t>Can have chloroplasts or mitochondria</a:t>
            </a:r>
          </a:p>
          <a:p>
            <a:r>
              <a:rPr lang="en-US" dirty="0" smtClean="0"/>
              <a:t>Can be autotroph or heterotroph</a:t>
            </a:r>
          </a:p>
          <a:p>
            <a:r>
              <a:rPr lang="en-US" dirty="0" smtClean="0"/>
              <a:t>Can move using cilia, flagella (one or many), or pseudopods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84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</a:t>
            </a:r>
            <a:r>
              <a:rPr lang="en-US" dirty="0" smtClean="0"/>
              <a:t>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binary fission</a:t>
            </a:r>
          </a:p>
          <a:p>
            <a:r>
              <a:rPr lang="en-US" dirty="0" smtClean="0"/>
              <a:t>Can be multiple fission</a:t>
            </a:r>
          </a:p>
          <a:p>
            <a:r>
              <a:rPr lang="en-US" dirty="0" smtClean="0"/>
              <a:t>Can be conjugation- cell mating using a pilus (bridge for genetic info)</a:t>
            </a:r>
          </a:p>
          <a:p>
            <a:endParaRPr lang="en-US" dirty="0"/>
          </a:p>
          <a:p>
            <a:r>
              <a:rPr lang="en-US" dirty="0" smtClean="0"/>
              <a:t>Can be a mix of all 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44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18" y="3392906"/>
            <a:ext cx="7583211" cy="2448359"/>
          </a:xfrm>
        </p:spPr>
      </p:pic>
    </p:spTree>
    <p:extLst>
      <p:ext uri="{BB962C8B-B14F-4D97-AF65-F5344CB8AC3E}">
        <p14:creationId xmlns:p14="http://schemas.microsoft.com/office/powerpoint/2010/main" val="2188440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04" y="323427"/>
            <a:ext cx="8534263" cy="6230337"/>
          </a:xfrm>
        </p:spPr>
      </p:pic>
    </p:spTree>
    <p:extLst>
      <p:ext uri="{BB962C8B-B14F-4D97-AF65-F5344CB8AC3E}">
        <p14:creationId xmlns:p14="http://schemas.microsoft.com/office/powerpoint/2010/main" val="2943376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stuff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</a:p>
          <a:p>
            <a:r>
              <a:rPr lang="en-US" dirty="0" smtClean="0"/>
              <a:t>Cellular functions</a:t>
            </a:r>
          </a:p>
          <a:p>
            <a:r>
              <a:rPr lang="en-US" dirty="0" smtClean="0"/>
              <a:t>Cellular movement</a:t>
            </a:r>
          </a:p>
          <a:p>
            <a:r>
              <a:rPr lang="en-US" dirty="0" smtClean="0"/>
              <a:t>Some food (seaweed)</a:t>
            </a:r>
          </a:p>
          <a:p>
            <a:r>
              <a:rPr lang="en-US" dirty="0" smtClean="0"/>
              <a:t>Some industry (cosmetics, drugs, ice cream stabilizer)</a:t>
            </a:r>
          </a:p>
          <a:p>
            <a:r>
              <a:rPr lang="en-US" dirty="0" smtClean="0"/>
              <a:t>Medicine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Bad stuff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Diseases</a:t>
            </a:r>
          </a:p>
          <a:p>
            <a:endParaRPr lang="en-US" dirty="0"/>
          </a:p>
          <a:p>
            <a:r>
              <a:rPr lang="en-US" dirty="0" smtClean="0"/>
              <a:t>Examples on next slide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08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r>
              <a:rPr lang="en-US" dirty="0" smtClean="0"/>
              <a:t> that cause disease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3792" y="2603500"/>
            <a:ext cx="11037194" cy="4003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Amebiasis</a:t>
            </a:r>
            <a:r>
              <a:rPr lang="en-US" dirty="0" smtClean="0"/>
              <a:t>- contaminated food/water- lots of diarrhea and GI tract hemorrhaging</a:t>
            </a:r>
          </a:p>
          <a:p>
            <a:endParaRPr lang="en-US" dirty="0"/>
          </a:p>
          <a:p>
            <a:r>
              <a:rPr lang="en-US" dirty="0" err="1" smtClean="0"/>
              <a:t>Tyrpanosoma</a:t>
            </a:r>
            <a:r>
              <a:rPr lang="en-US" dirty="0" smtClean="0"/>
              <a:t>- tsetse fly bite- headache, fever, fatigue, coma (aka sleeping sickness)</a:t>
            </a:r>
          </a:p>
          <a:p>
            <a:endParaRPr lang="en-US" dirty="0"/>
          </a:p>
          <a:p>
            <a:r>
              <a:rPr lang="en-US" dirty="0" err="1" smtClean="0"/>
              <a:t>Leishmaniasis</a:t>
            </a:r>
            <a:r>
              <a:rPr lang="en-US" dirty="0" smtClean="0"/>
              <a:t>- sand fly bite- fever, swollen spleen and liver (less red blood cells produced)</a:t>
            </a:r>
          </a:p>
          <a:p>
            <a:endParaRPr lang="en-US" dirty="0"/>
          </a:p>
          <a:p>
            <a:r>
              <a:rPr lang="en-US" dirty="0" smtClean="0"/>
              <a:t>Cryptosporidiosis- not washing hands after using the bathroom- immune to chlorine disinfectants</a:t>
            </a:r>
          </a:p>
          <a:p>
            <a:endParaRPr lang="en-US" dirty="0"/>
          </a:p>
          <a:p>
            <a:r>
              <a:rPr lang="en-US" dirty="0" err="1" smtClean="0"/>
              <a:t>Trichomoniasis</a:t>
            </a:r>
            <a:r>
              <a:rPr lang="en-US" dirty="0" smtClean="0"/>
              <a:t>- STD- soreness, swelling, itching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99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03362"/>
          </a:xfrm>
        </p:spPr>
        <p:txBody>
          <a:bodyPr>
            <a:normAutofit/>
          </a:bodyPr>
          <a:lstStyle/>
          <a:p>
            <a:r>
              <a:rPr lang="en-US" dirty="0" smtClean="0"/>
              <a:t>Mycology- study of fungus</a:t>
            </a:r>
          </a:p>
          <a:p>
            <a:endParaRPr lang="en-US" dirty="0"/>
          </a:p>
          <a:p>
            <a:r>
              <a:rPr lang="en-US" dirty="0" smtClean="0"/>
              <a:t>Includes mold and yeast</a:t>
            </a:r>
          </a:p>
          <a:p>
            <a:endParaRPr lang="en-US" dirty="0" smtClean="0"/>
          </a:p>
          <a:p>
            <a:r>
              <a:rPr lang="en-US" dirty="0" smtClean="0"/>
              <a:t>Eukaryotic </a:t>
            </a:r>
            <a:endParaRPr lang="en-US" dirty="0"/>
          </a:p>
          <a:p>
            <a:r>
              <a:rPr lang="en-US" dirty="0" smtClean="0"/>
              <a:t>Most are saprophytic- digest dead organic matter</a:t>
            </a:r>
          </a:p>
          <a:p>
            <a:r>
              <a:rPr lang="en-US" dirty="0" smtClean="0"/>
              <a:t>Have cell wall with chitin</a:t>
            </a:r>
          </a:p>
          <a:p>
            <a:r>
              <a:rPr lang="en-US" dirty="0" smtClean="0"/>
              <a:t>Cells can be separated by septa or continuous</a:t>
            </a:r>
          </a:p>
        </p:txBody>
      </p:sp>
    </p:spTree>
    <p:extLst>
      <p:ext uri="{BB962C8B-B14F-4D97-AF65-F5344CB8AC3E}">
        <p14:creationId xmlns:p14="http://schemas.microsoft.com/office/powerpoint/2010/main" val="426928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Archaea are the extremophiles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Methanogens- lots of methane- get energy by converting hydrogen gas and carbon dioxide into methane</a:t>
            </a:r>
          </a:p>
          <a:p>
            <a:r>
              <a:rPr lang="en-US" dirty="0" smtClean="0"/>
              <a:t>Oxygen is poisonous (anaerobic)</a:t>
            </a:r>
          </a:p>
          <a:p>
            <a:r>
              <a:rPr lang="en-US" dirty="0" smtClean="0"/>
              <a:t>Live in deep fresh water, mud, sewage, and cow/termite intestines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6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65" y="365760"/>
            <a:ext cx="7761990" cy="6142542"/>
          </a:xfrm>
        </p:spPr>
      </p:pic>
    </p:spTree>
    <p:extLst>
      <p:ext uri="{BB962C8B-B14F-4D97-AF65-F5344CB8AC3E}">
        <p14:creationId xmlns:p14="http://schemas.microsoft.com/office/powerpoint/2010/main" val="265912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Lichens- can break down rock to produce soil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60" y="2173474"/>
            <a:ext cx="6075680" cy="4533391"/>
          </a:xfrm>
        </p:spPr>
      </p:pic>
    </p:spTree>
    <p:extLst>
      <p:ext uri="{BB962C8B-B14F-4D97-AF65-F5344CB8AC3E}">
        <p14:creationId xmlns:p14="http://schemas.microsoft.com/office/powerpoint/2010/main" val="1994268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fungus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Candida </a:t>
            </a:r>
            <a:r>
              <a:rPr lang="en-US" i="1" dirty="0" err="1" smtClean="0"/>
              <a:t>albicans</a:t>
            </a:r>
            <a:r>
              <a:rPr lang="en-US" i="1" dirty="0" smtClean="0"/>
              <a:t>- </a:t>
            </a:r>
            <a:r>
              <a:rPr lang="en-US" dirty="0" smtClean="0"/>
              <a:t>yeast infections </a:t>
            </a:r>
          </a:p>
          <a:p>
            <a:r>
              <a:rPr lang="en-US" dirty="0" smtClean="0"/>
              <a:t>Ring worm</a:t>
            </a:r>
          </a:p>
          <a:p>
            <a:r>
              <a:rPr lang="en-US" dirty="0" smtClean="0"/>
              <a:t>Athlete’s foot</a:t>
            </a:r>
          </a:p>
          <a:p>
            <a:r>
              <a:rPr lang="en-US" dirty="0" smtClean="0"/>
              <a:t>Jock itch </a:t>
            </a:r>
            <a:endParaRPr lang="en-US" dirty="0"/>
          </a:p>
          <a:p>
            <a:r>
              <a:rPr lang="en-US" dirty="0" smtClean="0"/>
              <a:t>Destroy food</a:t>
            </a:r>
          </a:p>
          <a:p>
            <a:r>
              <a:rPr lang="en-US" dirty="0" smtClean="0"/>
              <a:t>Can be passed from dried feces, spread by wind, or contact with infected</a:t>
            </a:r>
          </a:p>
        </p:txBody>
      </p:sp>
    </p:spTree>
    <p:extLst>
      <p:ext uri="{BB962C8B-B14F-4D97-AF65-F5344CB8AC3E}">
        <p14:creationId xmlns:p14="http://schemas.microsoft.com/office/powerpoint/2010/main" val="4030838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fungus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Medicine- penicillin antibiotic, vaccines, vitamin B</a:t>
            </a:r>
          </a:p>
          <a:p>
            <a:r>
              <a:rPr lang="en-US" dirty="0" smtClean="0"/>
              <a:t>Food- mushrooms (truffles and morels), cheese, yogurt</a:t>
            </a:r>
          </a:p>
          <a:p>
            <a:r>
              <a:rPr lang="en-US" dirty="0" smtClean="0"/>
              <a:t>Types of gas for vehicles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83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54" y="973668"/>
            <a:ext cx="10470523" cy="706964"/>
          </a:xfrm>
        </p:spPr>
        <p:txBody>
          <a:bodyPr/>
          <a:lstStyle/>
          <a:p>
            <a:r>
              <a:rPr lang="en-US" dirty="0" smtClean="0"/>
              <a:t>In order- morels, truffles, turkey tail mushrooms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2" y="2369713"/>
            <a:ext cx="3447807" cy="25825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56" y="2369713"/>
            <a:ext cx="4553805" cy="2582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25" y="2369713"/>
            <a:ext cx="3447806" cy="25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42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Fungus lifecycle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25" y="1849120"/>
            <a:ext cx="7823714" cy="4841240"/>
          </a:xfrm>
        </p:spPr>
      </p:pic>
    </p:spTree>
    <p:extLst>
      <p:ext uri="{BB962C8B-B14F-4D97-AF65-F5344CB8AC3E}">
        <p14:creationId xmlns:p14="http://schemas.microsoft.com/office/powerpoint/2010/main" val="4194351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Pathogen- one organism that causes </a:t>
            </a:r>
            <a:r>
              <a:rPr lang="en-US" smtClean="0"/>
              <a:t>a disease</a:t>
            </a:r>
            <a:endParaRPr lang="en-US" dirty="0" smtClean="0"/>
          </a:p>
          <a:p>
            <a:r>
              <a:rPr lang="en-US" dirty="0" smtClean="0"/>
              <a:t>Transmission- how it gets spread</a:t>
            </a:r>
          </a:p>
          <a:p>
            <a:r>
              <a:rPr lang="en-US" dirty="0" smtClean="0"/>
              <a:t>Mortality- how many people die</a:t>
            </a:r>
          </a:p>
          <a:p>
            <a:r>
              <a:rPr lang="en-US" dirty="0" smtClean="0"/>
              <a:t>Virulence-how potent it is- how sick people get</a:t>
            </a:r>
          </a:p>
          <a:p>
            <a:r>
              <a:rPr lang="en-US" dirty="0" smtClean="0"/>
              <a:t>Incubation- how long it takes for symptoms to show up after it is in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7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Archaea are extremophiles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Halophiles love salt like the Dead Sea</a:t>
            </a:r>
          </a:p>
          <a:p>
            <a:r>
              <a:rPr lang="en-US" dirty="0" smtClean="0"/>
              <a:t>Protected from high salinity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2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Archaea are extremophiles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Thermoacidophiles</a:t>
            </a:r>
            <a:r>
              <a:rPr lang="en-US" dirty="0" smtClean="0"/>
              <a:t> like acid and high temperatures</a:t>
            </a:r>
          </a:p>
          <a:p>
            <a:r>
              <a:rPr lang="en-US" dirty="0" smtClean="0"/>
              <a:t>Live in geysers, volcanic vents</a:t>
            </a:r>
          </a:p>
          <a:p>
            <a:r>
              <a:rPr lang="en-US" dirty="0" smtClean="0"/>
              <a:t>Support the food chain at the bottom of the ocean in the aphotic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0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Have three main shapes</a:t>
            </a:r>
          </a:p>
          <a:p>
            <a:r>
              <a:rPr lang="en-US" dirty="0" smtClean="0"/>
              <a:t>1. bacillus- rod shaped</a:t>
            </a:r>
          </a:p>
          <a:p>
            <a:r>
              <a:rPr lang="en-US" dirty="0" smtClean="0"/>
              <a:t>2. coccus- sphere shaped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spirilla</a:t>
            </a:r>
            <a:r>
              <a:rPr lang="en-US" dirty="0" smtClean="0"/>
              <a:t>- spiral shaped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Have two growth patterns</a:t>
            </a:r>
          </a:p>
          <a:p>
            <a:r>
              <a:rPr lang="en-US" dirty="0" smtClean="0"/>
              <a:t>1. streptococcus- chains of the sphere shapes</a:t>
            </a:r>
          </a:p>
          <a:p>
            <a:r>
              <a:rPr lang="en-US" dirty="0" smtClean="0"/>
              <a:t>2. staphylococcus- clusters of the sphere shapes</a:t>
            </a:r>
          </a:p>
        </p:txBody>
      </p:sp>
    </p:spTree>
    <p:extLst>
      <p:ext uri="{BB962C8B-B14F-4D97-AF65-F5344CB8AC3E}">
        <p14:creationId xmlns:p14="http://schemas.microsoft.com/office/powerpoint/2010/main" val="259449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8" y="93072"/>
            <a:ext cx="11627318" cy="6633692"/>
          </a:xfrm>
        </p:spPr>
      </p:pic>
    </p:spTree>
    <p:extLst>
      <p:ext uri="{BB962C8B-B14F-4D97-AF65-F5344CB8AC3E}">
        <p14:creationId xmlns:p14="http://schemas.microsoft.com/office/powerpoint/2010/main" val="373054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categories that determine how we treat them</a:t>
            </a:r>
          </a:p>
          <a:p>
            <a:endParaRPr lang="en-US" dirty="0"/>
          </a:p>
          <a:p>
            <a:r>
              <a:rPr lang="en-US" dirty="0" smtClean="0"/>
              <a:t>Gram- positive= lots of peptidoglycan in cell wall, turns purple in a stain</a:t>
            </a:r>
          </a:p>
          <a:p>
            <a:endParaRPr lang="en-US" dirty="0"/>
          </a:p>
          <a:p>
            <a:r>
              <a:rPr lang="en-US" dirty="0" smtClean="0"/>
              <a:t>Gram- negative= just a little peptidoglycan in cell wall, turns pink in a stain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need bacteria in and on us to survive, some are good for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6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7" y="391431"/>
            <a:ext cx="6342087" cy="278833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7" y="3439524"/>
            <a:ext cx="7439919" cy="3141615"/>
          </a:xfrm>
        </p:spPr>
      </p:pic>
    </p:spTree>
    <p:extLst>
      <p:ext uri="{BB962C8B-B14F-4D97-AF65-F5344CB8AC3E}">
        <p14:creationId xmlns:p14="http://schemas.microsoft.com/office/powerpoint/2010/main" val="2288121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</TotalTime>
  <Words>795</Words>
  <Application>Microsoft Office PowerPoint</Application>
  <PresentationFormat>Widescreen</PresentationFormat>
  <Paragraphs>151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Wingdings 3</vt:lpstr>
      <vt:lpstr>Ion Boardroom</vt:lpstr>
      <vt:lpstr>Microbes, Protists, and Fungi</vt:lpstr>
      <vt:lpstr>Prokaryotes</vt:lpstr>
      <vt:lpstr>Archaea are the extremophiles</vt:lpstr>
      <vt:lpstr>Archaea are extremophiles</vt:lpstr>
      <vt:lpstr>Archaea are extremophiles</vt:lpstr>
      <vt:lpstr>Bacteria </vt:lpstr>
      <vt:lpstr>PowerPoint Presentation</vt:lpstr>
      <vt:lpstr>Bacteria </vt:lpstr>
      <vt:lpstr>PowerPoint Presentation</vt:lpstr>
      <vt:lpstr>Bacteria life cycle</vt:lpstr>
      <vt:lpstr>Viruses </vt:lpstr>
      <vt:lpstr>Virus history </vt:lpstr>
      <vt:lpstr>TMV</vt:lpstr>
      <vt:lpstr>Virus replication</vt:lpstr>
      <vt:lpstr>Bacteriophages- virus that infects bacteria </vt:lpstr>
      <vt:lpstr>PowerPoint Presentation</vt:lpstr>
      <vt:lpstr>Virus lifecycle</vt:lpstr>
      <vt:lpstr>PowerPoint Presentation</vt:lpstr>
      <vt:lpstr>Virus life cycle</vt:lpstr>
      <vt:lpstr>Virus medicines </vt:lpstr>
      <vt:lpstr>Prions- infectious protein particles (more basic than virus)</vt:lpstr>
      <vt:lpstr>PowerPoint Presentation</vt:lpstr>
      <vt:lpstr>Protists</vt:lpstr>
      <vt:lpstr>Protist reproduction</vt:lpstr>
      <vt:lpstr>PowerPoint Presentation</vt:lpstr>
      <vt:lpstr>PowerPoint Presentation</vt:lpstr>
      <vt:lpstr>Protista</vt:lpstr>
      <vt:lpstr>Protists that cause disease</vt:lpstr>
      <vt:lpstr>Fungus </vt:lpstr>
      <vt:lpstr>PowerPoint Presentation</vt:lpstr>
      <vt:lpstr>Lichens- can break down rock to produce soil</vt:lpstr>
      <vt:lpstr>Bad fungus</vt:lpstr>
      <vt:lpstr>Good fungus</vt:lpstr>
      <vt:lpstr>In order- morels, truffles, turkey tail mushrooms </vt:lpstr>
      <vt:lpstr>Fungus lifecycle </vt:lpstr>
      <vt:lpstr>Disease vocabulary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Microbes, Protists, and Fungi</dc:title>
  <dc:creator>Stephanie</dc:creator>
  <cp:lastModifiedBy>Stephanie</cp:lastModifiedBy>
  <cp:revision>14</cp:revision>
  <dcterms:created xsi:type="dcterms:W3CDTF">2017-04-30T21:57:09Z</dcterms:created>
  <dcterms:modified xsi:type="dcterms:W3CDTF">2017-04-30T23:39:49Z</dcterms:modified>
</cp:coreProperties>
</file>