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9" r:id="rId9"/>
    <p:sldId id="264" r:id="rId10"/>
    <p:sldId id="261" r:id="rId11"/>
    <p:sldId id="262" r:id="rId12"/>
    <p:sldId id="263" r:id="rId13"/>
    <p:sldId id="265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1D88D-6900-4516-848D-CDA50C3FC1EC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B385E-B1ED-4A0F-BF76-71F06BE6B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37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 smtClean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0044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 smtClean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6319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480E6C3-8550-4AA6-B607-2EDE70171418}" type="slidenum">
              <a:rPr lang="en-US" altLang="en-US" sz="120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/>
              <a:t>12</a:t>
            </a:fld>
            <a:endParaRPr lang="en-US" altLang="en-US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6" tIns="45718" rIns="91436" bIns="45718"/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solidFill>
                  <a:srgbClr val="000000"/>
                </a:solidFill>
              </a:rPr>
              <a:t>Figure 8.13 How meiosis halves chromosome number. (Step 3)</a:t>
            </a:r>
          </a:p>
        </p:txBody>
      </p:sp>
    </p:spTree>
    <p:extLst>
      <p:ext uri="{BB962C8B-B14F-4D97-AF65-F5344CB8AC3E}">
        <p14:creationId xmlns:p14="http://schemas.microsoft.com/office/powerpoint/2010/main" val="3781398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meiosis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47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Independent </a:t>
            </a:r>
          </a:p>
          <a:p>
            <a:r>
              <a:rPr lang="en-US" altLang="en-US" dirty="0" smtClean="0"/>
              <a:t>assortment</a:t>
            </a:r>
            <a:endParaRPr lang="en-US" altLang="en-US" dirty="0" smtClean="0"/>
          </a:p>
        </p:txBody>
      </p:sp>
      <p:pic>
        <p:nvPicPr>
          <p:cNvPr id="43012" name="Picture 4" descr="13-09-IndependAssortment-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165100"/>
            <a:ext cx="86868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31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Crossing over increases</a:t>
            </a:r>
          </a:p>
          <a:p>
            <a:r>
              <a:rPr lang="en-US" altLang="en-US" dirty="0" smtClean="0"/>
              <a:t>Genetic diversity</a:t>
            </a:r>
            <a:endParaRPr lang="en-US" altLang="en-US" dirty="0" smtClean="0"/>
          </a:p>
        </p:txBody>
      </p:sp>
      <p:pic>
        <p:nvPicPr>
          <p:cNvPr id="58372" name="Picture 4" descr="13-10-CrossingOver-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600" y="88900"/>
            <a:ext cx="56388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68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08_13ChromNumber_3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864" y="136525"/>
            <a:ext cx="8548687" cy="658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6019800" y="5226051"/>
            <a:ext cx="889000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MEIOSIS I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8450263" y="3030539"/>
            <a:ext cx="9652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alibri" panose="020F0502020204030204" pitchFamily="34" charset="0"/>
                <a:cs typeface="Arial" panose="020B0604020202020204" pitchFamily="34" charset="0"/>
              </a:rPr>
              <a:t>Sister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alibri" panose="020F0502020204030204" pitchFamily="34" charset="0"/>
                <a:cs typeface="Arial" panose="020B0604020202020204" pitchFamily="34" charset="0"/>
              </a:rPr>
              <a:t>chromatids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alibri" panose="020F0502020204030204" pitchFamily="34" charset="0"/>
                <a:cs typeface="Arial" panose="020B0604020202020204" pitchFamily="34" charset="0"/>
              </a:rPr>
              <a:t>separate.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8293100" y="5224464"/>
            <a:ext cx="889000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MEIOSIS II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5681663" y="2222501"/>
            <a:ext cx="1211262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alibri" panose="020F0502020204030204" pitchFamily="34" charset="0"/>
                <a:cs typeface="Arial" panose="020B0604020202020204" pitchFamily="34" charset="0"/>
              </a:rPr>
              <a:t>Homologous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alibri" panose="020F0502020204030204" pitchFamily="34" charset="0"/>
                <a:cs typeface="Arial" panose="020B0604020202020204" pitchFamily="34" charset="0"/>
              </a:rPr>
              <a:t>chromosomes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alibri" panose="020F0502020204030204" pitchFamily="34" charset="0"/>
                <a:cs typeface="Arial" panose="020B0604020202020204" pitchFamily="34" charset="0"/>
              </a:rPr>
              <a:t>separate.</a:t>
            </a: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2384426" y="5232401"/>
            <a:ext cx="2765425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INTERPHASE BEFORE MEIOSIS</a:t>
            </a: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5661025" y="4110039"/>
            <a:ext cx="9779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alibri" panose="020F0502020204030204" pitchFamily="34" charset="0"/>
                <a:cs typeface="Arial" panose="020B0604020202020204" pitchFamily="34" charset="0"/>
              </a:rPr>
              <a:t>Sister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alibri" panose="020F0502020204030204" pitchFamily="34" charset="0"/>
                <a:cs typeface="Arial" panose="020B0604020202020204" pitchFamily="34" charset="0"/>
              </a:rPr>
              <a:t>chromatids</a:t>
            </a: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3937001" y="4094164"/>
            <a:ext cx="1516063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alibri" panose="020F0502020204030204" pitchFamily="34" charset="0"/>
                <a:cs typeface="Arial" panose="020B0604020202020204" pitchFamily="34" charset="0"/>
              </a:rPr>
              <a:t>Duplicated pair of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alibri" panose="020F0502020204030204" pitchFamily="34" charset="0"/>
                <a:cs typeface="Arial" panose="020B0604020202020204" pitchFamily="34" charset="0"/>
              </a:rPr>
              <a:t>homologous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alibri" panose="020F0502020204030204" pitchFamily="34" charset="0"/>
                <a:cs typeface="Arial" panose="020B0604020202020204" pitchFamily="34" charset="0"/>
              </a:rPr>
              <a:t>chromosomes</a:t>
            </a:r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3314700" y="2405063"/>
            <a:ext cx="1244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alibri" panose="020F0502020204030204" pitchFamily="34" charset="0"/>
                <a:cs typeface="Arial" panose="020B0604020202020204" pitchFamily="34" charset="0"/>
              </a:rPr>
              <a:t>Chromosomes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alibri" panose="020F0502020204030204" pitchFamily="34" charset="0"/>
                <a:cs typeface="Arial" panose="020B0604020202020204" pitchFamily="34" charset="0"/>
              </a:rPr>
              <a:t>duplicate.</a:t>
            </a:r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1892301" y="4095751"/>
            <a:ext cx="1706563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alibri" panose="020F0502020204030204" pitchFamily="34" charset="0"/>
                <a:cs typeface="Arial" panose="020B0604020202020204" pitchFamily="34" charset="0"/>
              </a:rPr>
              <a:t>Pair of homologous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alibri" panose="020F0502020204030204" pitchFamily="34" charset="0"/>
                <a:cs typeface="Arial" panose="020B0604020202020204" pitchFamily="34" charset="0"/>
              </a:rPr>
              <a:t>chromosomes in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Calibri" panose="020F0502020204030204" pitchFamily="34" charset="0"/>
                <a:cs typeface="Arial" panose="020B0604020202020204" pitchFamily="34" charset="0"/>
              </a:rPr>
              <a:t>diploid parent cell </a:t>
            </a:r>
          </a:p>
        </p:txBody>
      </p:sp>
      <p:sp>
        <p:nvSpPr>
          <p:cNvPr id="9228" name="Line 13"/>
          <p:cNvSpPr>
            <a:spLocks noChangeShapeType="1"/>
          </p:cNvSpPr>
          <p:nvPr/>
        </p:nvSpPr>
        <p:spPr bwMode="auto">
          <a:xfrm flipH="1" flipV="1">
            <a:off x="5435601" y="3405188"/>
            <a:ext cx="328613" cy="684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/>
        </p:nvSpPr>
        <p:spPr bwMode="auto">
          <a:xfrm flipH="1" flipV="1">
            <a:off x="5427664" y="3548064"/>
            <a:ext cx="231775" cy="574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30" name="Group 15"/>
          <p:cNvGrpSpPr>
            <a:grpSpLocks/>
          </p:cNvGrpSpPr>
          <p:nvPr/>
        </p:nvGrpSpPr>
        <p:grpSpPr bwMode="auto">
          <a:xfrm>
            <a:off x="1962150" y="3133726"/>
            <a:ext cx="285750" cy="917575"/>
            <a:chOff x="276" y="1974"/>
            <a:chExt cx="180" cy="578"/>
          </a:xfrm>
        </p:grpSpPr>
        <p:sp>
          <p:nvSpPr>
            <p:cNvPr id="9237" name="Line 16"/>
            <p:cNvSpPr>
              <a:spLocks noChangeShapeType="1"/>
            </p:cNvSpPr>
            <p:nvPr/>
          </p:nvSpPr>
          <p:spPr bwMode="auto">
            <a:xfrm flipH="1">
              <a:off x="276" y="2123"/>
              <a:ext cx="63" cy="42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Line 17"/>
            <p:cNvSpPr>
              <a:spLocks noChangeShapeType="1"/>
            </p:cNvSpPr>
            <p:nvPr/>
          </p:nvSpPr>
          <p:spPr bwMode="auto">
            <a:xfrm>
              <a:off x="342" y="1974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Line 18"/>
            <p:cNvSpPr>
              <a:spLocks noChangeShapeType="1"/>
            </p:cNvSpPr>
            <p:nvPr/>
          </p:nvSpPr>
          <p:spPr bwMode="auto">
            <a:xfrm>
              <a:off x="334" y="1978"/>
              <a:ext cx="11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Line 19"/>
            <p:cNvSpPr>
              <a:spLocks noChangeShapeType="1"/>
            </p:cNvSpPr>
            <p:nvPr/>
          </p:nvSpPr>
          <p:spPr bwMode="auto">
            <a:xfrm>
              <a:off x="342" y="2168"/>
              <a:ext cx="11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31" name="Group 20"/>
          <p:cNvGrpSpPr>
            <a:grpSpLocks/>
          </p:cNvGrpSpPr>
          <p:nvPr/>
        </p:nvGrpSpPr>
        <p:grpSpPr bwMode="auto">
          <a:xfrm>
            <a:off x="4318000" y="3006726"/>
            <a:ext cx="425450" cy="1052513"/>
            <a:chOff x="1760" y="1894"/>
            <a:chExt cx="268" cy="663"/>
          </a:xfrm>
        </p:grpSpPr>
        <p:sp>
          <p:nvSpPr>
            <p:cNvPr id="9233" name="Line 21"/>
            <p:cNvSpPr>
              <a:spLocks noChangeShapeType="1"/>
            </p:cNvSpPr>
            <p:nvPr/>
          </p:nvSpPr>
          <p:spPr bwMode="auto">
            <a:xfrm flipH="1">
              <a:off x="1760" y="2088"/>
              <a:ext cx="157" cy="46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Line 22"/>
            <p:cNvSpPr>
              <a:spLocks noChangeShapeType="1"/>
            </p:cNvSpPr>
            <p:nvPr/>
          </p:nvSpPr>
          <p:spPr bwMode="auto">
            <a:xfrm>
              <a:off x="1922" y="1894"/>
              <a:ext cx="0" cy="3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Line 23"/>
            <p:cNvSpPr>
              <a:spLocks noChangeShapeType="1"/>
            </p:cNvSpPr>
            <p:nvPr/>
          </p:nvSpPr>
          <p:spPr bwMode="auto">
            <a:xfrm>
              <a:off x="1914" y="1896"/>
              <a:ext cx="1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Line 24"/>
            <p:cNvSpPr>
              <a:spLocks noChangeShapeType="1"/>
            </p:cNvSpPr>
            <p:nvPr/>
          </p:nvSpPr>
          <p:spPr bwMode="auto">
            <a:xfrm>
              <a:off x="1918" y="2268"/>
              <a:ext cx="1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2" name="Rectangle 2"/>
          <p:cNvSpPr>
            <a:spLocks noChangeArrowheads="1"/>
          </p:cNvSpPr>
          <p:nvPr/>
        </p:nvSpPr>
        <p:spPr bwMode="auto">
          <a:xfrm>
            <a:off x="9090025" y="6464322"/>
            <a:ext cx="1524000" cy="32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latin typeface="Calibri" panose="020F0502020204030204" pitchFamily="34" charset="0"/>
                <a:cs typeface="Arial" panose="020B0604020202020204" pitchFamily="34" charset="0"/>
              </a:rPr>
              <a:t>Figure 8.13-3</a:t>
            </a:r>
            <a:endParaRPr lang="en-US" altLang="en-US" sz="18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91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001838"/>
            <a:ext cx="8229600" cy="3865562"/>
          </a:xfrm>
        </p:spPr>
        <p:txBody>
          <a:bodyPr/>
          <a:lstStyle/>
          <a:p>
            <a:endParaRPr lang="en-US" altLang="en-US" smtClean="0"/>
          </a:p>
        </p:txBody>
      </p:sp>
      <p:pic>
        <p:nvPicPr>
          <p:cNvPr id="45059" name="Picture 4" descr="17_03_int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8" y="609600"/>
            <a:ext cx="8621712" cy="574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879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nondisjunction</a:t>
            </a:r>
            <a:endParaRPr lang="en-US" altLang="en-US" dirty="0" smtClean="0"/>
          </a:p>
        </p:txBody>
      </p:sp>
      <p:pic>
        <p:nvPicPr>
          <p:cNvPr id="50179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84751" y="622300"/>
            <a:ext cx="6848475" cy="6046788"/>
          </a:xfrm>
        </p:spPr>
      </p:pic>
    </p:spTree>
    <p:extLst>
      <p:ext uri="{BB962C8B-B14F-4D97-AF65-F5344CB8AC3E}">
        <p14:creationId xmlns:p14="http://schemas.microsoft.com/office/powerpoint/2010/main" val="408028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Mitosis 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81" y="3307103"/>
            <a:ext cx="5239769" cy="3051005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Meiosis 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400" y="3054804"/>
            <a:ext cx="4724399" cy="3374571"/>
          </a:xfrm>
        </p:spPr>
      </p:pic>
    </p:spTree>
    <p:extLst>
      <p:ext uri="{BB962C8B-B14F-4D97-AF65-F5344CB8AC3E}">
        <p14:creationId xmlns:p14="http://schemas.microsoft.com/office/powerpoint/2010/main" val="3068527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CLE 3210.4.5 </a:t>
            </a:r>
            <a:r>
              <a:rPr lang="en-US" dirty="0"/>
              <a:t>Recognize how meiosis and sexual reproduction contribute to genetic variation in a population. 	</a:t>
            </a:r>
          </a:p>
          <a:p>
            <a:r>
              <a:rPr lang="en-US" b="1" dirty="0"/>
              <a:t>SPI 3210.4.6 </a:t>
            </a:r>
            <a:r>
              <a:rPr lang="en-US" dirty="0"/>
              <a:t>Describe how meiosis is involved in the production of egg and sperm cells. </a:t>
            </a:r>
          </a:p>
          <a:p>
            <a:r>
              <a:rPr lang="en-US" b="1" dirty="0"/>
              <a:t>SPI 3210.4.7 </a:t>
            </a:r>
            <a:r>
              <a:rPr lang="en-US" dirty="0"/>
              <a:t>Describe how meiosis and sexual reproduction contribute to genetic variation in a population.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890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Define crossing over</a:t>
            </a:r>
          </a:p>
          <a:p>
            <a:pPr lvl="0"/>
            <a:r>
              <a:rPr lang="en-US" dirty="0"/>
              <a:t>Define nondisjunction</a:t>
            </a:r>
          </a:p>
          <a:p>
            <a:pPr lvl="0"/>
            <a:r>
              <a:rPr lang="en-US" dirty="0"/>
              <a:t>Define independent </a:t>
            </a:r>
            <a:r>
              <a:rPr lang="en-US" dirty="0" smtClean="0"/>
              <a:t>assortment</a:t>
            </a:r>
          </a:p>
          <a:p>
            <a:r>
              <a:rPr lang="en-US" dirty="0"/>
              <a:t>Where do polar bodies come from</a:t>
            </a:r>
          </a:p>
          <a:p>
            <a:pPr lvl="0"/>
            <a:r>
              <a:rPr lang="en-US" dirty="0" smtClean="0"/>
              <a:t>What are the stages</a:t>
            </a:r>
          </a:p>
          <a:p>
            <a:pPr lvl="0"/>
            <a:r>
              <a:rPr lang="en-US" dirty="0" smtClean="0"/>
              <a:t>How many cells versus chromosomes are </a:t>
            </a:r>
            <a:r>
              <a:rPr lang="en-US" dirty="0" smtClean="0"/>
              <a:t>there</a:t>
            </a:r>
          </a:p>
          <a:p>
            <a:pPr lvl="0"/>
            <a:r>
              <a:rPr lang="en-US" dirty="0" smtClean="0"/>
              <a:t>Genetic diversity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454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Life Cycle - if Meiosis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81534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en-US" altLang="en-US" smtClean="0"/>
          </a:p>
          <a:p>
            <a:pPr>
              <a:buFont typeface="Monotype Sorts" pitchFamily="2" charset="2"/>
              <a:buNone/>
            </a:pPr>
            <a:r>
              <a:rPr lang="en-US" altLang="en-US" smtClean="0"/>
              <a:t>         Female </a:t>
            </a:r>
            <a:r>
              <a:rPr lang="en-US" altLang="en-US"/>
              <a:t>46</a:t>
            </a:r>
            <a:r>
              <a:rPr lang="en-US" altLang="en-US" smtClean="0"/>
              <a:t>       Male </a:t>
            </a:r>
            <a:r>
              <a:rPr lang="en-US" altLang="en-US"/>
              <a:t>46</a:t>
            </a:r>
            <a:endParaRPr lang="en-US" altLang="en-US" smtClean="0"/>
          </a:p>
          <a:p>
            <a:pPr>
              <a:lnSpc>
                <a:spcPct val="140000"/>
              </a:lnSpc>
              <a:buFont typeface="Monotype Sorts" pitchFamily="2" charset="2"/>
              <a:buNone/>
            </a:pPr>
            <a:r>
              <a:rPr lang="en-US" altLang="en-US" smtClean="0"/>
              <a:t>           egg </a:t>
            </a:r>
            <a:r>
              <a:rPr lang="en-US" altLang="en-US"/>
              <a:t>23</a:t>
            </a:r>
            <a:r>
              <a:rPr lang="en-US" altLang="en-US" smtClean="0"/>
              <a:t>            sperm </a:t>
            </a:r>
            <a:r>
              <a:rPr lang="en-US" altLang="en-US"/>
              <a:t>23</a:t>
            </a:r>
            <a:endParaRPr lang="en-US" altLang="en-US" smtClean="0"/>
          </a:p>
          <a:p>
            <a:pPr>
              <a:buFont typeface="Monotype Sorts" pitchFamily="2" charset="2"/>
              <a:buNone/>
            </a:pPr>
            <a:endParaRPr lang="en-US" altLang="en-US" smtClean="0"/>
          </a:p>
          <a:p>
            <a:pPr>
              <a:buFont typeface="Monotype Sorts" pitchFamily="2" charset="2"/>
              <a:buNone/>
            </a:pPr>
            <a:r>
              <a:rPr lang="en-US" altLang="en-US" smtClean="0"/>
              <a:t>                   Zygote </a:t>
            </a:r>
            <a:r>
              <a:rPr lang="en-US" altLang="en-US"/>
              <a:t> 46 </a:t>
            </a:r>
            <a:r>
              <a:rPr lang="en-US" altLang="en-US" smtClean="0"/>
              <a:t>           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/>
              <a:t>mitosis </a:t>
            </a:r>
            <a:r>
              <a:rPr lang="en-US" altLang="en-US" smtClean="0"/>
              <a:t>                                    </a:t>
            </a:r>
            <a:r>
              <a:rPr lang="en-US" altLang="en-US" sz="2800"/>
              <a:t>mitosis</a:t>
            </a:r>
            <a:endParaRPr lang="en-US" altLang="en-US" smtClean="0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4648200" y="4343400"/>
            <a:ext cx="1143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H="1">
            <a:off x="5791200" y="4267200"/>
            <a:ext cx="1219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7315200" y="3352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V="1">
            <a:off x="2743200" y="1981200"/>
            <a:ext cx="0" cy="403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2819400" y="205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4648200" y="2057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V="1">
            <a:off x="9372600" y="2057400"/>
            <a:ext cx="0" cy="396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7315200" y="21336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7315200" y="2133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4495800" y="3352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3657600" y="5867400"/>
            <a:ext cx="2133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5943600" y="5867400"/>
            <a:ext cx="2667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5410200" y="3429000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/>
              <a:t>Meiosis</a:t>
            </a:r>
          </a:p>
        </p:txBody>
      </p:sp>
    </p:spTree>
    <p:extLst>
      <p:ext uri="{BB962C8B-B14F-4D97-AF65-F5344CB8AC3E}">
        <p14:creationId xmlns:p14="http://schemas.microsoft.com/office/powerpoint/2010/main" val="694953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2" name="Group 2"/>
          <p:cNvGrpSpPr>
            <a:grpSpLocks/>
          </p:cNvGrpSpPr>
          <p:nvPr/>
        </p:nvGrpSpPr>
        <p:grpSpPr bwMode="auto">
          <a:xfrm>
            <a:off x="5334001" y="4419600"/>
            <a:ext cx="1704975" cy="1479550"/>
            <a:chOff x="2400" y="2784"/>
            <a:chExt cx="1074" cy="932"/>
          </a:xfrm>
        </p:grpSpPr>
        <p:sp>
          <p:nvSpPr>
            <p:cNvPr id="37067" name="Freeform 3"/>
            <p:cNvSpPr>
              <a:spLocks/>
            </p:cNvSpPr>
            <p:nvPr/>
          </p:nvSpPr>
          <p:spPr bwMode="auto">
            <a:xfrm>
              <a:off x="2400" y="2784"/>
              <a:ext cx="1074" cy="932"/>
            </a:xfrm>
            <a:custGeom>
              <a:avLst/>
              <a:gdLst>
                <a:gd name="T0" fmla="*/ 1066 w 1074"/>
                <a:gd name="T1" fmla="*/ 428 h 932"/>
                <a:gd name="T2" fmla="*/ 970 w 1074"/>
                <a:gd name="T3" fmla="*/ 178 h 932"/>
                <a:gd name="T4" fmla="*/ 778 w 1074"/>
                <a:gd name="T5" fmla="*/ 34 h 932"/>
                <a:gd name="T6" fmla="*/ 634 w 1074"/>
                <a:gd name="T7" fmla="*/ 34 h 932"/>
                <a:gd name="T8" fmla="*/ 538 w 1074"/>
                <a:gd name="T9" fmla="*/ 226 h 932"/>
                <a:gd name="T10" fmla="*/ 442 w 1074"/>
                <a:gd name="T11" fmla="*/ 34 h 932"/>
                <a:gd name="T12" fmla="*/ 302 w 1074"/>
                <a:gd name="T13" fmla="*/ 26 h 932"/>
                <a:gd name="T14" fmla="*/ 128 w 1074"/>
                <a:gd name="T15" fmla="*/ 142 h 932"/>
                <a:gd name="T16" fmla="*/ 10 w 1074"/>
                <a:gd name="T17" fmla="*/ 370 h 932"/>
                <a:gd name="T18" fmla="*/ 72 w 1074"/>
                <a:gd name="T19" fmla="*/ 690 h 932"/>
                <a:gd name="T20" fmla="*/ 298 w 1074"/>
                <a:gd name="T21" fmla="*/ 898 h 932"/>
                <a:gd name="T22" fmla="*/ 442 w 1074"/>
                <a:gd name="T23" fmla="*/ 898 h 932"/>
                <a:gd name="T24" fmla="*/ 538 w 1074"/>
                <a:gd name="T25" fmla="*/ 706 h 932"/>
                <a:gd name="T26" fmla="*/ 634 w 1074"/>
                <a:gd name="T27" fmla="*/ 898 h 932"/>
                <a:gd name="T28" fmla="*/ 778 w 1074"/>
                <a:gd name="T29" fmla="*/ 898 h 932"/>
                <a:gd name="T30" fmla="*/ 1018 w 1074"/>
                <a:gd name="T31" fmla="*/ 706 h 932"/>
                <a:gd name="T32" fmla="*/ 1066 w 1074"/>
                <a:gd name="T33" fmla="*/ 428 h 9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74" h="932">
                  <a:moveTo>
                    <a:pt x="1066" y="428"/>
                  </a:moveTo>
                  <a:cubicBezTo>
                    <a:pt x="1058" y="340"/>
                    <a:pt x="1017" y="243"/>
                    <a:pt x="970" y="178"/>
                  </a:cubicBezTo>
                  <a:cubicBezTo>
                    <a:pt x="922" y="112"/>
                    <a:pt x="834" y="58"/>
                    <a:pt x="778" y="34"/>
                  </a:cubicBezTo>
                  <a:cubicBezTo>
                    <a:pt x="722" y="10"/>
                    <a:pt x="674" y="2"/>
                    <a:pt x="634" y="34"/>
                  </a:cubicBezTo>
                  <a:cubicBezTo>
                    <a:pt x="594" y="66"/>
                    <a:pt x="570" y="226"/>
                    <a:pt x="538" y="226"/>
                  </a:cubicBezTo>
                  <a:cubicBezTo>
                    <a:pt x="506" y="226"/>
                    <a:pt x="481" y="67"/>
                    <a:pt x="442" y="34"/>
                  </a:cubicBezTo>
                  <a:cubicBezTo>
                    <a:pt x="402" y="0"/>
                    <a:pt x="354" y="8"/>
                    <a:pt x="302" y="26"/>
                  </a:cubicBezTo>
                  <a:cubicBezTo>
                    <a:pt x="249" y="43"/>
                    <a:pt x="176" y="84"/>
                    <a:pt x="128" y="142"/>
                  </a:cubicBezTo>
                  <a:cubicBezTo>
                    <a:pt x="79" y="199"/>
                    <a:pt x="19" y="278"/>
                    <a:pt x="10" y="370"/>
                  </a:cubicBezTo>
                  <a:cubicBezTo>
                    <a:pt x="0" y="461"/>
                    <a:pt x="24" y="602"/>
                    <a:pt x="72" y="690"/>
                  </a:cubicBezTo>
                  <a:cubicBezTo>
                    <a:pt x="120" y="778"/>
                    <a:pt x="236" y="863"/>
                    <a:pt x="298" y="898"/>
                  </a:cubicBezTo>
                  <a:cubicBezTo>
                    <a:pt x="359" y="932"/>
                    <a:pt x="402" y="930"/>
                    <a:pt x="442" y="898"/>
                  </a:cubicBezTo>
                  <a:cubicBezTo>
                    <a:pt x="482" y="866"/>
                    <a:pt x="506" y="706"/>
                    <a:pt x="538" y="706"/>
                  </a:cubicBezTo>
                  <a:cubicBezTo>
                    <a:pt x="570" y="706"/>
                    <a:pt x="594" y="866"/>
                    <a:pt x="634" y="898"/>
                  </a:cubicBezTo>
                  <a:cubicBezTo>
                    <a:pt x="674" y="930"/>
                    <a:pt x="714" y="929"/>
                    <a:pt x="778" y="898"/>
                  </a:cubicBezTo>
                  <a:cubicBezTo>
                    <a:pt x="841" y="866"/>
                    <a:pt x="970" y="784"/>
                    <a:pt x="1018" y="706"/>
                  </a:cubicBezTo>
                  <a:cubicBezTo>
                    <a:pt x="1066" y="627"/>
                    <a:pt x="1074" y="516"/>
                    <a:pt x="1066" y="42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18900000" scaled="1"/>
            </a:gra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7068" name="Group 4"/>
            <p:cNvGrpSpPr>
              <a:grpSpLocks/>
            </p:cNvGrpSpPr>
            <p:nvPr/>
          </p:nvGrpSpPr>
          <p:grpSpPr bwMode="auto">
            <a:xfrm>
              <a:off x="2496" y="3072"/>
              <a:ext cx="804" cy="412"/>
              <a:chOff x="1584" y="3744"/>
              <a:chExt cx="804" cy="412"/>
            </a:xfrm>
          </p:grpSpPr>
          <p:grpSp>
            <p:nvGrpSpPr>
              <p:cNvPr id="37069" name="Group 5"/>
              <p:cNvGrpSpPr>
                <a:grpSpLocks/>
              </p:cNvGrpSpPr>
              <p:nvPr/>
            </p:nvGrpSpPr>
            <p:grpSpPr bwMode="auto">
              <a:xfrm>
                <a:off x="1680" y="3744"/>
                <a:ext cx="84" cy="412"/>
                <a:chOff x="2668" y="1995"/>
                <a:chExt cx="84" cy="412"/>
              </a:xfrm>
            </p:grpSpPr>
            <p:sp>
              <p:nvSpPr>
                <p:cNvPr id="37088" name="Freeform 6"/>
                <p:cNvSpPr>
                  <a:spLocks/>
                </p:cNvSpPr>
                <p:nvPr/>
              </p:nvSpPr>
              <p:spPr bwMode="auto">
                <a:xfrm rot="-254267" flipH="1" flipV="1">
                  <a:off x="2707" y="2109"/>
                  <a:ext cx="45" cy="296"/>
                </a:xfrm>
                <a:custGeom>
                  <a:avLst/>
                  <a:gdLst>
                    <a:gd name="T0" fmla="*/ 9 w 111"/>
                    <a:gd name="T1" fmla="*/ 87 h 1008"/>
                    <a:gd name="T2" fmla="*/ 1 w 111"/>
                    <a:gd name="T3" fmla="*/ 12 h 1008"/>
                    <a:gd name="T4" fmla="*/ 17 w 111"/>
                    <a:gd name="T5" fmla="*/ 12 h 1008"/>
                    <a:gd name="T6" fmla="*/ 9 w 111"/>
                    <a:gd name="T7" fmla="*/ 87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FF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89" name="Freeform 7"/>
                <p:cNvSpPr>
                  <a:spLocks/>
                </p:cNvSpPr>
                <p:nvPr/>
              </p:nvSpPr>
              <p:spPr bwMode="auto">
                <a:xfrm rot="609585" flipH="1">
                  <a:off x="2710" y="1995"/>
                  <a:ext cx="39" cy="141"/>
                </a:xfrm>
                <a:custGeom>
                  <a:avLst/>
                  <a:gdLst>
                    <a:gd name="T0" fmla="*/ 7 w 111"/>
                    <a:gd name="T1" fmla="*/ 20 h 1008"/>
                    <a:gd name="T2" fmla="*/ 1 w 111"/>
                    <a:gd name="T3" fmla="*/ 3 h 1008"/>
                    <a:gd name="T4" fmla="*/ 13 w 111"/>
                    <a:gd name="T5" fmla="*/ 3 h 1008"/>
                    <a:gd name="T6" fmla="*/ 7 w 111"/>
                    <a:gd name="T7" fmla="*/ 20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FF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90" name="Freeform 8"/>
                <p:cNvSpPr>
                  <a:spLocks/>
                </p:cNvSpPr>
                <p:nvPr/>
              </p:nvSpPr>
              <p:spPr bwMode="auto">
                <a:xfrm rot="254267" flipV="1">
                  <a:off x="2668" y="2112"/>
                  <a:ext cx="45" cy="295"/>
                </a:xfrm>
                <a:custGeom>
                  <a:avLst/>
                  <a:gdLst>
                    <a:gd name="T0" fmla="*/ 9 w 111"/>
                    <a:gd name="T1" fmla="*/ 86 h 1008"/>
                    <a:gd name="T2" fmla="*/ 1 w 111"/>
                    <a:gd name="T3" fmla="*/ 12 h 1008"/>
                    <a:gd name="T4" fmla="*/ 17 w 111"/>
                    <a:gd name="T5" fmla="*/ 12 h 1008"/>
                    <a:gd name="T6" fmla="*/ 9 w 111"/>
                    <a:gd name="T7" fmla="*/ 86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FF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91" name="Freeform 9"/>
                <p:cNvSpPr>
                  <a:spLocks/>
                </p:cNvSpPr>
                <p:nvPr/>
              </p:nvSpPr>
              <p:spPr bwMode="auto">
                <a:xfrm rot="-609585">
                  <a:off x="2671" y="1997"/>
                  <a:ext cx="41" cy="141"/>
                </a:xfrm>
                <a:custGeom>
                  <a:avLst/>
                  <a:gdLst>
                    <a:gd name="T0" fmla="*/ 8 w 111"/>
                    <a:gd name="T1" fmla="*/ 20 h 1008"/>
                    <a:gd name="T2" fmla="*/ 1 w 111"/>
                    <a:gd name="T3" fmla="*/ 3 h 1008"/>
                    <a:gd name="T4" fmla="*/ 14 w 111"/>
                    <a:gd name="T5" fmla="*/ 3 h 1008"/>
                    <a:gd name="T6" fmla="*/ 8 w 111"/>
                    <a:gd name="T7" fmla="*/ 20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FF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92" name="Oval 10"/>
                <p:cNvSpPr>
                  <a:spLocks noChangeArrowheads="1"/>
                </p:cNvSpPr>
                <p:nvPr/>
              </p:nvSpPr>
              <p:spPr bwMode="auto">
                <a:xfrm>
                  <a:off x="2692" y="2112"/>
                  <a:ext cx="39" cy="28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37070" name="Group 11"/>
              <p:cNvGrpSpPr>
                <a:grpSpLocks/>
              </p:cNvGrpSpPr>
              <p:nvPr/>
            </p:nvGrpSpPr>
            <p:grpSpPr bwMode="auto">
              <a:xfrm>
                <a:off x="2208" y="3792"/>
                <a:ext cx="84" cy="259"/>
                <a:chOff x="2680" y="1680"/>
                <a:chExt cx="84" cy="259"/>
              </a:xfrm>
            </p:grpSpPr>
            <p:sp>
              <p:nvSpPr>
                <p:cNvPr id="37083" name="Freeform 12"/>
                <p:cNvSpPr>
                  <a:spLocks/>
                </p:cNvSpPr>
                <p:nvPr/>
              </p:nvSpPr>
              <p:spPr bwMode="auto">
                <a:xfrm rot="-420624" flipH="1" flipV="1">
                  <a:off x="2718" y="1803"/>
                  <a:ext cx="46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8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84" name="Freeform 13"/>
                <p:cNvSpPr>
                  <a:spLocks/>
                </p:cNvSpPr>
                <p:nvPr/>
              </p:nvSpPr>
              <p:spPr bwMode="auto">
                <a:xfrm rot="384543" flipH="1">
                  <a:off x="2718" y="1680"/>
                  <a:ext cx="46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8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85" name="Freeform 14"/>
                <p:cNvSpPr>
                  <a:spLocks/>
                </p:cNvSpPr>
                <p:nvPr/>
              </p:nvSpPr>
              <p:spPr bwMode="auto">
                <a:xfrm rot="420624" flipV="1">
                  <a:off x="2680" y="1803"/>
                  <a:ext cx="47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9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86" name="Freeform 15"/>
                <p:cNvSpPr>
                  <a:spLocks/>
                </p:cNvSpPr>
                <p:nvPr/>
              </p:nvSpPr>
              <p:spPr bwMode="auto">
                <a:xfrm rot="-384543">
                  <a:off x="2680" y="1682"/>
                  <a:ext cx="47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9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87" name="Oval 16"/>
                <p:cNvSpPr>
                  <a:spLocks noChangeArrowheads="1"/>
                </p:cNvSpPr>
                <p:nvPr/>
              </p:nvSpPr>
              <p:spPr bwMode="auto">
                <a:xfrm>
                  <a:off x="2704" y="1788"/>
                  <a:ext cx="39" cy="28"/>
                </a:xfrm>
                <a:prstGeom prst="ellipse">
                  <a:avLst/>
                </a:prstGeom>
                <a:solidFill>
                  <a:srgbClr val="3333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37071" name="Group 17"/>
              <p:cNvGrpSpPr>
                <a:grpSpLocks/>
              </p:cNvGrpSpPr>
              <p:nvPr/>
            </p:nvGrpSpPr>
            <p:grpSpPr bwMode="auto">
              <a:xfrm>
                <a:off x="2304" y="3744"/>
                <a:ext cx="84" cy="412"/>
                <a:chOff x="2716" y="1996"/>
                <a:chExt cx="84" cy="412"/>
              </a:xfrm>
            </p:grpSpPr>
            <p:sp>
              <p:nvSpPr>
                <p:cNvPr id="37078" name="Freeform 18"/>
                <p:cNvSpPr>
                  <a:spLocks/>
                </p:cNvSpPr>
                <p:nvPr/>
              </p:nvSpPr>
              <p:spPr bwMode="auto">
                <a:xfrm rot="-254267" flipH="1" flipV="1">
                  <a:off x="2755" y="2110"/>
                  <a:ext cx="45" cy="296"/>
                </a:xfrm>
                <a:custGeom>
                  <a:avLst/>
                  <a:gdLst>
                    <a:gd name="T0" fmla="*/ 9 w 111"/>
                    <a:gd name="T1" fmla="*/ 87 h 1008"/>
                    <a:gd name="T2" fmla="*/ 1 w 111"/>
                    <a:gd name="T3" fmla="*/ 12 h 1008"/>
                    <a:gd name="T4" fmla="*/ 17 w 111"/>
                    <a:gd name="T5" fmla="*/ 12 h 1008"/>
                    <a:gd name="T6" fmla="*/ 9 w 111"/>
                    <a:gd name="T7" fmla="*/ 87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00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79" name="Freeform 19"/>
                <p:cNvSpPr>
                  <a:spLocks/>
                </p:cNvSpPr>
                <p:nvPr/>
              </p:nvSpPr>
              <p:spPr bwMode="auto">
                <a:xfrm rot="609585" flipH="1">
                  <a:off x="2758" y="1996"/>
                  <a:ext cx="39" cy="141"/>
                </a:xfrm>
                <a:custGeom>
                  <a:avLst/>
                  <a:gdLst>
                    <a:gd name="T0" fmla="*/ 7 w 111"/>
                    <a:gd name="T1" fmla="*/ 20 h 1008"/>
                    <a:gd name="T2" fmla="*/ 1 w 111"/>
                    <a:gd name="T3" fmla="*/ 3 h 1008"/>
                    <a:gd name="T4" fmla="*/ 13 w 111"/>
                    <a:gd name="T5" fmla="*/ 3 h 1008"/>
                    <a:gd name="T6" fmla="*/ 7 w 111"/>
                    <a:gd name="T7" fmla="*/ 20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00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80" name="Freeform 20"/>
                <p:cNvSpPr>
                  <a:spLocks/>
                </p:cNvSpPr>
                <p:nvPr/>
              </p:nvSpPr>
              <p:spPr bwMode="auto">
                <a:xfrm rot="254267" flipV="1">
                  <a:off x="2716" y="2113"/>
                  <a:ext cx="45" cy="295"/>
                </a:xfrm>
                <a:custGeom>
                  <a:avLst/>
                  <a:gdLst>
                    <a:gd name="T0" fmla="*/ 9 w 111"/>
                    <a:gd name="T1" fmla="*/ 86 h 1008"/>
                    <a:gd name="T2" fmla="*/ 1 w 111"/>
                    <a:gd name="T3" fmla="*/ 12 h 1008"/>
                    <a:gd name="T4" fmla="*/ 17 w 111"/>
                    <a:gd name="T5" fmla="*/ 12 h 1008"/>
                    <a:gd name="T6" fmla="*/ 9 w 111"/>
                    <a:gd name="T7" fmla="*/ 86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00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81" name="Freeform 21"/>
                <p:cNvSpPr>
                  <a:spLocks/>
                </p:cNvSpPr>
                <p:nvPr/>
              </p:nvSpPr>
              <p:spPr bwMode="auto">
                <a:xfrm rot="-609585">
                  <a:off x="2719" y="1998"/>
                  <a:ext cx="41" cy="141"/>
                </a:xfrm>
                <a:custGeom>
                  <a:avLst/>
                  <a:gdLst>
                    <a:gd name="T0" fmla="*/ 8 w 111"/>
                    <a:gd name="T1" fmla="*/ 20 h 1008"/>
                    <a:gd name="T2" fmla="*/ 1 w 111"/>
                    <a:gd name="T3" fmla="*/ 3 h 1008"/>
                    <a:gd name="T4" fmla="*/ 14 w 111"/>
                    <a:gd name="T5" fmla="*/ 3 h 1008"/>
                    <a:gd name="T6" fmla="*/ 8 w 111"/>
                    <a:gd name="T7" fmla="*/ 20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00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82" name="Oval 22"/>
                <p:cNvSpPr>
                  <a:spLocks noChangeArrowheads="1"/>
                </p:cNvSpPr>
                <p:nvPr/>
              </p:nvSpPr>
              <p:spPr bwMode="auto">
                <a:xfrm>
                  <a:off x="2740" y="2113"/>
                  <a:ext cx="39" cy="28"/>
                </a:xfrm>
                <a:prstGeom prst="ellipse">
                  <a:avLst/>
                </a:prstGeom>
                <a:solidFill>
                  <a:srgbClr val="008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37072" name="Group 23"/>
              <p:cNvGrpSpPr>
                <a:grpSpLocks/>
              </p:cNvGrpSpPr>
              <p:nvPr/>
            </p:nvGrpSpPr>
            <p:grpSpPr bwMode="auto">
              <a:xfrm>
                <a:off x="1584" y="3792"/>
                <a:ext cx="84" cy="259"/>
                <a:chOff x="2728" y="1681"/>
                <a:chExt cx="84" cy="259"/>
              </a:xfrm>
            </p:grpSpPr>
            <p:sp>
              <p:nvSpPr>
                <p:cNvPr id="37073" name="Freeform 24"/>
                <p:cNvSpPr>
                  <a:spLocks/>
                </p:cNvSpPr>
                <p:nvPr/>
              </p:nvSpPr>
              <p:spPr bwMode="auto">
                <a:xfrm rot="-420624" flipH="1" flipV="1">
                  <a:off x="2766" y="1804"/>
                  <a:ext cx="46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8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74" name="Freeform 25"/>
                <p:cNvSpPr>
                  <a:spLocks/>
                </p:cNvSpPr>
                <p:nvPr/>
              </p:nvSpPr>
              <p:spPr bwMode="auto">
                <a:xfrm rot="384543" flipH="1">
                  <a:off x="2766" y="1681"/>
                  <a:ext cx="46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8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75" name="Freeform 26"/>
                <p:cNvSpPr>
                  <a:spLocks/>
                </p:cNvSpPr>
                <p:nvPr/>
              </p:nvSpPr>
              <p:spPr bwMode="auto">
                <a:xfrm rot="420624" flipV="1">
                  <a:off x="2728" y="1804"/>
                  <a:ext cx="47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9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76" name="Freeform 27"/>
                <p:cNvSpPr>
                  <a:spLocks/>
                </p:cNvSpPr>
                <p:nvPr/>
              </p:nvSpPr>
              <p:spPr bwMode="auto">
                <a:xfrm rot="-384543">
                  <a:off x="2728" y="1683"/>
                  <a:ext cx="47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9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77" name="Oval 28"/>
                <p:cNvSpPr>
                  <a:spLocks noChangeArrowheads="1"/>
                </p:cNvSpPr>
                <p:nvPr/>
              </p:nvSpPr>
              <p:spPr bwMode="auto">
                <a:xfrm>
                  <a:off x="2752" y="1789"/>
                  <a:ext cx="39" cy="28"/>
                </a:xfrm>
                <a:prstGeom prst="ellipse">
                  <a:avLst/>
                </a:pr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</p:grpSp>
      <p:grpSp>
        <p:nvGrpSpPr>
          <p:cNvPr id="112669" name="Group 29"/>
          <p:cNvGrpSpPr>
            <a:grpSpLocks/>
          </p:cNvGrpSpPr>
          <p:nvPr/>
        </p:nvGrpSpPr>
        <p:grpSpPr bwMode="auto">
          <a:xfrm>
            <a:off x="5305425" y="4359275"/>
            <a:ext cx="1676400" cy="1524000"/>
            <a:chOff x="2382" y="2746"/>
            <a:chExt cx="1056" cy="960"/>
          </a:xfrm>
        </p:grpSpPr>
        <p:sp>
          <p:nvSpPr>
            <p:cNvPr id="37042" name="Oval 30"/>
            <p:cNvSpPr>
              <a:spLocks noChangeArrowheads="1"/>
            </p:cNvSpPr>
            <p:nvPr/>
          </p:nvSpPr>
          <p:spPr bwMode="auto">
            <a:xfrm rot="-5400000">
              <a:off x="2430" y="2698"/>
              <a:ext cx="960" cy="1056"/>
            </a:xfrm>
            <a:prstGeom prst="ellipse">
              <a:avLst/>
            </a:prstGeom>
            <a:gradFill rotWithShape="0">
              <a:gsLst>
                <a:gs pos="0">
                  <a:srgbClr val="FFCC66"/>
                </a:gs>
                <a:gs pos="100000">
                  <a:srgbClr val="FFFFFF"/>
                </a:gs>
              </a:gsLst>
              <a:lin ang="189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grpSp>
          <p:nvGrpSpPr>
            <p:cNvPr id="37043" name="Group 31"/>
            <p:cNvGrpSpPr>
              <a:grpSpLocks/>
            </p:cNvGrpSpPr>
            <p:nvPr/>
          </p:nvGrpSpPr>
          <p:grpSpPr bwMode="auto">
            <a:xfrm>
              <a:off x="2622" y="3034"/>
              <a:ext cx="84" cy="412"/>
              <a:chOff x="2668" y="1995"/>
              <a:chExt cx="84" cy="412"/>
            </a:xfrm>
          </p:grpSpPr>
          <p:sp>
            <p:nvSpPr>
              <p:cNvPr id="37062" name="Freeform 32"/>
              <p:cNvSpPr>
                <a:spLocks/>
              </p:cNvSpPr>
              <p:nvPr/>
            </p:nvSpPr>
            <p:spPr bwMode="auto">
              <a:xfrm rot="-254267" flipH="1" flipV="1">
                <a:off x="2707" y="2109"/>
                <a:ext cx="45" cy="296"/>
              </a:xfrm>
              <a:custGeom>
                <a:avLst/>
                <a:gdLst>
                  <a:gd name="T0" fmla="*/ 9 w 111"/>
                  <a:gd name="T1" fmla="*/ 87 h 1008"/>
                  <a:gd name="T2" fmla="*/ 1 w 111"/>
                  <a:gd name="T3" fmla="*/ 12 h 1008"/>
                  <a:gd name="T4" fmla="*/ 17 w 111"/>
                  <a:gd name="T5" fmla="*/ 12 h 1008"/>
                  <a:gd name="T6" fmla="*/ 9 w 111"/>
                  <a:gd name="T7" fmla="*/ 87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FF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63" name="Freeform 33"/>
              <p:cNvSpPr>
                <a:spLocks/>
              </p:cNvSpPr>
              <p:nvPr/>
            </p:nvSpPr>
            <p:spPr bwMode="auto">
              <a:xfrm rot="609585" flipH="1">
                <a:off x="2710" y="1995"/>
                <a:ext cx="39" cy="141"/>
              </a:xfrm>
              <a:custGeom>
                <a:avLst/>
                <a:gdLst>
                  <a:gd name="T0" fmla="*/ 7 w 111"/>
                  <a:gd name="T1" fmla="*/ 20 h 1008"/>
                  <a:gd name="T2" fmla="*/ 1 w 111"/>
                  <a:gd name="T3" fmla="*/ 3 h 1008"/>
                  <a:gd name="T4" fmla="*/ 13 w 111"/>
                  <a:gd name="T5" fmla="*/ 3 h 1008"/>
                  <a:gd name="T6" fmla="*/ 7 w 111"/>
                  <a:gd name="T7" fmla="*/ 20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FF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64" name="Freeform 34"/>
              <p:cNvSpPr>
                <a:spLocks/>
              </p:cNvSpPr>
              <p:nvPr/>
            </p:nvSpPr>
            <p:spPr bwMode="auto">
              <a:xfrm rot="254267" flipV="1">
                <a:off x="2668" y="2112"/>
                <a:ext cx="45" cy="295"/>
              </a:xfrm>
              <a:custGeom>
                <a:avLst/>
                <a:gdLst>
                  <a:gd name="T0" fmla="*/ 9 w 111"/>
                  <a:gd name="T1" fmla="*/ 86 h 1008"/>
                  <a:gd name="T2" fmla="*/ 1 w 111"/>
                  <a:gd name="T3" fmla="*/ 12 h 1008"/>
                  <a:gd name="T4" fmla="*/ 17 w 111"/>
                  <a:gd name="T5" fmla="*/ 12 h 1008"/>
                  <a:gd name="T6" fmla="*/ 9 w 111"/>
                  <a:gd name="T7" fmla="*/ 86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FF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65" name="Freeform 35"/>
              <p:cNvSpPr>
                <a:spLocks/>
              </p:cNvSpPr>
              <p:nvPr/>
            </p:nvSpPr>
            <p:spPr bwMode="auto">
              <a:xfrm rot="-609585">
                <a:off x="2671" y="1997"/>
                <a:ext cx="41" cy="141"/>
              </a:xfrm>
              <a:custGeom>
                <a:avLst/>
                <a:gdLst>
                  <a:gd name="T0" fmla="*/ 8 w 111"/>
                  <a:gd name="T1" fmla="*/ 20 h 1008"/>
                  <a:gd name="T2" fmla="*/ 1 w 111"/>
                  <a:gd name="T3" fmla="*/ 3 h 1008"/>
                  <a:gd name="T4" fmla="*/ 14 w 111"/>
                  <a:gd name="T5" fmla="*/ 3 h 1008"/>
                  <a:gd name="T6" fmla="*/ 8 w 111"/>
                  <a:gd name="T7" fmla="*/ 20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FF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66" name="Oval 36"/>
              <p:cNvSpPr>
                <a:spLocks noChangeArrowheads="1"/>
              </p:cNvSpPr>
              <p:nvPr/>
            </p:nvSpPr>
            <p:spPr bwMode="auto">
              <a:xfrm>
                <a:off x="2692" y="2112"/>
                <a:ext cx="39" cy="28"/>
              </a:xfrm>
              <a:prstGeom prst="ellipse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7044" name="Group 37"/>
            <p:cNvGrpSpPr>
              <a:grpSpLocks/>
            </p:cNvGrpSpPr>
            <p:nvPr/>
          </p:nvGrpSpPr>
          <p:grpSpPr bwMode="auto">
            <a:xfrm>
              <a:off x="3150" y="3082"/>
              <a:ext cx="84" cy="259"/>
              <a:chOff x="2680" y="1680"/>
              <a:chExt cx="84" cy="259"/>
            </a:xfrm>
          </p:grpSpPr>
          <p:sp>
            <p:nvSpPr>
              <p:cNvPr id="37057" name="Freeform 38"/>
              <p:cNvSpPr>
                <a:spLocks/>
              </p:cNvSpPr>
              <p:nvPr/>
            </p:nvSpPr>
            <p:spPr bwMode="auto">
              <a:xfrm rot="-420624" flipH="1" flipV="1">
                <a:off x="2718" y="1803"/>
                <a:ext cx="46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8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58" name="Freeform 39"/>
              <p:cNvSpPr>
                <a:spLocks/>
              </p:cNvSpPr>
              <p:nvPr/>
            </p:nvSpPr>
            <p:spPr bwMode="auto">
              <a:xfrm rot="384543" flipH="1">
                <a:off x="2718" y="1680"/>
                <a:ext cx="46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8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59" name="Freeform 40"/>
              <p:cNvSpPr>
                <a:spLocks/>
              </p:cNvSpPr>
              <p:nvPr/>
            </p:nvSpPr>
            <p:spPr bwMode="auto">
              <a:xfrm rot="420624" flipV="1">
                <a:off x="2680" y="1803"/>
                <a:ext cx="47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9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60" name="Freeform 41"/>
              <p:cNvSpPr>
                <a:spLocks/>
              </p:cNvSpPr>
              <p:nvPr/>
            </p:nvSpPr>
            <p:spPr bwMode="auto">
              <a:xfrm rot="-384543">
                <a:off x="2680" y="1682"/>
                <a:ext cx="47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9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61" name="Oval 42"/>
              <p:cNvSpPr>
                <a:spLocks noChangeArrowheads="1"/>
              </p:cNvSpPr>
              <p:nvPr/>
            </p:nvSpPr>
            <p:spPr bwMode="auto">
              <a:xfrm>
                <a:off x="2704" y="1788"/>
                <a:ext cx="39" cy="28"/>
              </a:xfrm>
              <a:prstGeom prst="ellipse">
                <a:avLst/>
              </a:prstGeom>
              <a:solidFill>
                <a:srgbClr val="33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7045" name="Group 43"/>
            <p:cNvGrpSpPr>
              <a:grpSpLocks/>
            </p:cNvGrpSpPr>
            <p:nvPr/>
          </p:nvGrpSpPr>
          <p:grpSpPr bwMode="auto">
            <a:xfrm>
              <a:off x="3246" y="3034"/>
              <a:ext cx="84" cy="412"/>
              <a:chOff x="2716" y="1996"/>
              <a:chExt cx="84" cy="412"/>
            </a:xfrm>
          </p:grpSpPr>
          <p:sp>
            <p:nvSpPr>
              <p:cNvPr id="37052" name="Freeform 44"/>
              <p:cNvSpPr>
                <a:spLocks/>
              </p:cNvSpPr>
              <p:nvPr/>
            </p:nvSpPr>
            <p:spPr bwMode="auto">
              <a:xfrm rot="-254267" flipH="1" flipV="1">
                <a:off x="2755" y="2110"/>
                <a:ext cx="45" cy="296"/>
              </a:xfrm>
              <a:custGeom>
                <a:avLst/>
                <a:gdLst>
                  <a:gd name="T0" fmla="*/ 9 w 111"/>
                  <a:gd name="T1" fmla="*/ 87 h 1008"/>
                  <a:gd name="T2" fmla="*/ 1 w 111"/>
                  <a:gd name="T3" fmla="*/ 12 h 1008"/>
                  <a:gd name="T4" fmla="*/ 17 w 111"/>
                  <a:gd name="T5" fmla="*/ 12 h 1008"/>
                  <a:gd name="T6" fmla="*/ 9 w 111"/>
                  <a:gd name="T7" fmla="*/ 87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53" name="Freeform 45"/>
              <p:cNvSpPr>
                <a:spLocks/>
              </p:cNvSpPr>
              <p:nvPr/>
            </p:nvSpPr>
            <p:spPr bwMode="auto">
              <a:xfrm rot="609585" flipH="1">
                <a:off x="2758" y="1996"/>
                <a:ext cx="39" cy="141"/>
              </a:xfrm>
              <a:custGeom>
                <a:avLst/>
                <a:gdLst>
                  <a:gd name="T0" fmla="*/ 7 w 111"/>
                  <a:gd name="T1" fmla="*/ 20 h 1008"/>
                  <a:gd name="T2" fmla="*/ 1 w 111"/>
                  <a:gd name="T3" fmla="*/ 3 h 1008"/>
                  <a:gd name="T4" fmla="*/ 13 w 111"/>
                  <a:gd name="T5" fmla="*/ 3 h 1008"/>
                  <a:gd name="T6" fmla="*/ 7 w 111"/>
                  <a:gd name="T7" fmla="*/ 20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54" name="Freeform 46"/>
              <p:cNvSpPr>
                <a:spLocks/>
              </p:cNvSpPr>
              <p:nvPr/>
            </p:nvSpPr>
            <p:spPr bwMode="auto">
              <a:xfrm rot="254267" flipV="1">
                <a:off x="2716" y="2113"/>
                <a:ext cx="45" cy="295"/>
              </a:xfrm>
              <a:custGeom>
                <a:avLst/>
                <a:gdLst>
                  <a:gd name="T0" fmla="*/ 9 w 111"/>
                  <a:gd name="T1" fmla="*/ 86 h 1008"/>
                  <a:gd name="T2" fmla="*/ 1 w 111"/>
                  <a:gd name="T3" fmla="*/ 12 h 1008"/>
                  <a:gd name="T4" fmla="*/ 17 w 111"/>
                  <a:gd name="T5" fmla="*/ 12 h 1008"/>
                  <a:gd name="T6" fmla="*/ 9 w 111"/>
                  <a:gd name="T7" fmla="*/ 86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55" name="Freeform 47"/>
              <p:cNvSpPr>
                <a:spLocks/>
              </p:cNvSpPr>
              <p:nvPr/>
            </p:nvSpPr>
            <p:spPr bwMode="auto">
              <a:xfrm rot="-609585">
                <a:off x="2719" y="1998"/>
                <a:ext cx="41" cy="141"/>
              </a:xfrm>
              <a:custGeom>
                <a:avLst/>
                <a:gdLst>
                  <a:gd name="T0" fmla="*/ 8 w 111"/>
                  <a:gd name="T1" fmla="*/ 20 h 1008"/>
                  <a:gd name="T2" fmla="*/ 1 w 111"/>
                  <a:gd name="T3" fmla="*/ 3 h 1008"/>
                  <a:gd name="T4" fmla="*/ 14 w 111"/>
                  <a:gd name="T5" fmla="*/ 3 h 1008"/>
                  <a:gd name="T6" fmla="*/ 8 w 111"/>
                  <a:gd name="T7" fmla="*/ 20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56" name="Oval 48"/>
              <p:cNvSpPr>
                <a:spLocks noChangeArrowheads="1"/>
              </p:cNvSpPr>
              <p:nvPr/>
            </p:nvSpPr>
            <p:spPr bwMode="auto">
              <a:xfrm>
                <a:off x="2740" y="2113"/>
                <a:ext cx="39" cy="28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7046" name="Group 49"/>
            <p:cNvGrpSpPr>
              <a:grpSpLocks/>
            </p:cNvGrpSpPr>
            <p:nvPr/>
          </p:nvGrpSpPr>
          <p:grpSpPr bwMode="auto">
            <a:xfrm>
              <a:off x="2526" y="3082"/>
              <a:ext cx="84" cy="259"/>
              <a:chOff x="2728" y="1681"/>
              <a:chExt cx="84" cy="259"/>
            </a:xfrm>
          </p:grpSpPr>
          <p:sp>
            <p:nvSpPr>
              <p:cNvPr id="37047" name="Freeform 50"/>
              <p:cNvSpPr>
                <a:spLocks/>
              </p:cNvSpPr>
              <p:nvPr/>
            </p:nvSpPr>
            <p:spPr bwMode="auto">
              <a:xfrm rot="-420624" flipH="1" flipV="1">
                <a:off x="2766" y="1804"/>
                <a:ext cx="46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8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48" name="Freeform 51"/>
              <p:cNvSpPr>
                <a:spLocks/>
              </p:cNvSpPr>
              <p:nvPr/>
            </p:nvSpPr>
            <p:spPr bwMode="auto">
              <a:xfrm rot="384543" flipH="1">
                <a:off x="2766" y="1681"/>
                <a:ext cx="46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8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49" name="Freeform 52"/>
              <p:cNvSpPr>
                <a:spLocks/>
              </p:cNvSpPr>
              <p:nvPr/>
            </p:nvSpPr>
            <p:spPr bwMode="auto">
              <a:xfrm rot="420624" flipV="1">
                <a:off x="2728" y="1804"/>
                <a:ext cx="47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9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50" name="Freeform 53"/>
              <p:cNvSpPr>
                <a:spLocks/>
              </p:cNvSpPr>
              <p:nvPr/>
            </p:nvSpPr>
            <p:spPr bwMode="auto">
              <a:xfrm rot="-384543">
                <a:off x="2728" y="1683"/>
                <a:ext cx="47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9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51" name="Oval 54"/>
              <p:cNvSpPr>
                <a:spLocks noChangeArrowheads="1"/>
              </p:cNvSpPr>
              <p:nvPr/>
            </p:nvSpPr>
            <p:spPr bwMode="auto">
              <a:xfrm>
                <a:off x="2752" y="1789"/>
                <a:ext cx="39" cy="28"/>
              </a:xfrm>
              <a:prstGeom prst="ellipse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</p:grpSp>
      <p:grpSp>
        <p:nvGrpSpPr>
          <p:cNvPr id="112695" name="Group 55"/>
          <p:cNvGrpSpPr>
            <a:grpSpLocks/>
          </p:cNvGrpSpPr>
          <p:nvPr/>
        </p:nvGrpSpPr>
        <p:grpSpPr bwMode="auto">
          <a:xfrm>
            <a:off x="1752600" y="381001"/>
            <a:ext cx="1595438" cy="2498725"/>
            <a:chOff x="144" y="240"/>
            <a:chExt cx="1005" cy="1574"/>
          </a:xfrm>
        </p:grpSpPr>
        <p:sp>
          <p:nvSpPr>
            <p:cNvPr id="37038" name="Oval 56"/>
            <p:cNvSpPr>
              <a:spLocks noChangeArrowheads="1"/>
            </p:cNvSpPr>
            <p:nvPr/>
          </p:nvSpPr>
          <p:spPr bwMode="auto">
            <a:xfrm>
              <a:off x="154" y="528"/>
              <a:ext cx="960" cy="1056"/>
            </a:xfrm>
            <a:prstGeom prst="ellipse">
              <a:avLst/>
            </a:prstGeom>
            <a:gradFill rotWithShape="0">
              <a:gsLst>
                <a:gs pos="0">
                  <a:srgbClr val="FFCC66"/>
                </a:gs>
                <a:gs pos="100000">
                  <a:srgbClr val="FFFFFF"/>
                </a:gs>
              </a:gsLst>
              <a:lin ang="189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7039" name="Text Box 57"/>
            <p:cNvSpPr txBox="1">
              <a:spLocks noChangeArrowheads="1"/>
            </p:cNvSpPr>
            <p:nvPr/>
          </p:nvSpPr>
          <p:spPr bwMode="auto">
            <a:xfrm>
              <a:off x="144" y="1526"/>
              <a:ext cx="915" cy="288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ja-JP" sz="2400">
                  <a:latin typeface="Times" panose="02020603050405020304" pitchFamily="18" charset="0"/>
                  <a:ea typeface="MS PGothic" panose="020B0600070205080204" pitchFamily="34" charset="-128"/>
                </a:rPr>
                <a:t>Interphase</a:t>
              </a:r>
            </a:p>
          </p:txBody>
        </p:sp>
        <p:sp>
          <p:nvSpPr>
            <p:cNvPr id="37040" name="Oval 58"/>
            <p:cNvSpPr>
              <a:spLocks noChangeArrowheads="1"/>
            </p:cNvSpPr>
            <p:nvPr/>
          </p:nvSpPr>
          <p:spPr bwMode="auto">
            <a:xfrm>
              <a:off x="384" y="816"/>
              <a:ext cx="480" cy="480"/>
            </a:xfrm>
            <a:prstGeom prst="ellipse">
              <a:avLst/>
            </a:prstGeom>
            <a:gradFill rotWithShape="0">
              <a:gsLst>
                <a:gs pos="0">
                  <a:srgbClr val="959595"/>
                </a:gs>
                <a:gs pos="100000">
                  <a:srgbClr val="B2B2B2"/>
                </a:gs>
              </a:gsLst>
              <a:lin ang="18900000" scaled="1"/>
            </a:gradFill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7041" name="Text Box 59"/>
            <p:cNvSpPr txBox="1">
              <a:spLocks noChangeArrowheads="1"/>
            </p:cNvSpPr>
            <p:nvPr/>
          </p:nvSpPr>
          <p:spPr bwMode="auto">
            <a:xfrm>
              <a:off x="144" y="240"/>
              <a:ext cx="10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ja-JP" sz="2400">
                  <a:latin typeface="Times" panose="02020603050405020304" pitchFamily="18" charset="0"/>
                  <a:ea typeface="MS PGothic" panose="020B0600070205080204" pitchFamily="34" charset="-128"/>
                </a:rPr>
                <a:t>Mother cell</a:t>
              </a:r>
            </a:p>
          </p:txBody>
        </p:sp>
      </p:grpSp>
      <p:sp>
        <p:nvSpPr>
          <p:cNvPr id="36869" name="Rectangle 60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1143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 anchor="ctr">
            <a:normAutofit/>
          </a:bodyPr>
          <a:lstStyle/>
          <a:p>
            <a:pPr algn="r"/>
            <a:r>
              <a:rPr lang="en-US" altLang="ja-JP" sz="2800">
                <a:solidFill>
                  <a:schemeClr val="hlink"/>
                </a:solidFill>
                <a:ea typeface="MS PGothic" panose="020B0600070205080204" pitchFamily="34" charset="-128"/>
              </a:rPr>
              <a:t>Stages Of Meiosis: </a:t>
            </a:r>
            <a:br>
              <a:rPr lang="en-US" altLang="ja-JP" sz="2800">
                <a:solidFill>
                  <a:schemeClr val="hlink"/>
                </a:solidFill>
                <a:ea typeface="MS PGothic" panose="020B0600070205080204" pitchFamily="34" charset="-128"/>
              </a:rPr>
            </a:br>
            <a:r>
              <a:rPr lang="en-US" altLang="ja-JP" sz="2800">
                <a:solidFill>
                  <a:schemeClr val="hlink"/>
                </a:solidFill>
                <a:ea typeface="MS PGothic" panose="020B0600070205080204" pitchFamily="34" charset="-128"/>
              </a:rPr>
              <a:t>Meiosis I</a:t>
            </a:r>
          </a:p>
        </p:txBody>
      </p:sp>
      <p:grpSp>
        <p:nvGrpSpPr>
          <p:cNvPr id="112701" name="Group 61"/>
          <p:cNvGrpSpPr>
            <a:grpSpLocks/>
          </p:cNvGrpSpPr>
          <p:nvPr/>
        </p:nvGrpSpPr>
        <p:grpSpPr bwMode="auto">
          <a:xfrm>
            <a:off x="5029201" y="4495800"/>
            <a:ext cx="2239963" cy="1295400"/>
            <a:chOff x="2208" y="2832"/>
            <a:chExt cx="1411" cy="816"/>
          </a:xfrm>
        </p:grpSpPr>
        <p:sp>
          <p:nvSpPr>
            <p:cNvPr id="37012" name="Oval 62"/>
            <p:cNvSpPr>
              <a:spLocks noChangeArrowheads="1"/>
            </p:cNvSpPr>
            <p:nvPr/>
          </p:nvSpPr>
          <p:spPr bwMode="auto">
            <a:xfrm>
              <a:off x="2928" y="2832"/>
              <a:ext cx="691" cy="816"/>
            </a:xfrm>
            <a:prstGeom prst="ellipse">
              <a:avLst/>
            </a:prstGeom>
            <a:gradFill rotWithShape="0">
              <a:gsLst>
                <a:gs pos="0">
                  <a:srgbClr val="FFCC66"/>
                </a:gs>
                <a:gs pos="100000">
                  <a:srgbClr val="FFFFFF"/>
                </a:gs>
              </a:gsLst>
              <a:lin ang="189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7013" name="Oval 63"/>
            <p:cNvSpPr>
              <a:spLocks noChangeArrowheads="1"/>
            </p:cNvSpPr>
            <p:nvPr/>
          </p:nvSpPr>
          <p:spPr bwMode="auto">
            <a:xfrm>
              <a:off x="2208" y="2832"/>
              <a:ext cx="691" cy="816"/>
            </a:xfrm>
            <a:prstGeom prst="ellipse">
              <a:avLst/>
            </a:prstGeom>
            <a:gradFill rotWithShape="0">
              <a:gsLst>
                <a:gs pos="0">
                  <a:srgbClr val="FFCC66"/>
                </a:gs>
                <a:gs pos="100000">
                  <a:srgbClr val="FFFFFF"/>
                </a:gs>
              </a:gsLst>
              <a:lin ang="189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grpSp>
          <p:nvGrpSpPr>
            <p:cNvPr id="37014" name="Group 64"/>
            <p:cNvGrpSpPr>
              <a:grpSpLocks/>
            </p:cNvGrpSpPr>
            <p:nvPr/>
          </p:nvGrpSpPr>
          <p:grpSpPr bwMode="auto">
            <a:xfrm>
              <a:off x="2544" y="3072"/>
              <a:ext cx="84" cy="412"/>
              <a:chOff x="2668" y="1995"/>
              <a:chExt cx="84" cy="412"/>
            </a:xfrm>
          </p:grpSpPr>
          <p:sp>
            <p:nvSpPr>
              <p:cNvPr id="37033" name="Freeform 65"/>
              <p:cNvSpPr>
                <a:spLocks/>
              </p:cNvSpPr>
              <p:nvPr/>
            </p:nvSpPr>
            <p:spPr bwMode="auto">
              <a:xfrm rot="-254267" flipH="1" flipV="1">
                <a:off x="2707" y="2109"/>
                <a:ext cx="45" cy="296"/>
              </a:xfrm>
              <a:custGeom>
                <a:avLst/>
                <a:gdLst>
                  <a:gd name="T0" fmla="*/ 9 w 111"/>
                  <a:gd name="T1" fmla="*/ 87 h 1008"/>
                  <a:gd name="T2" fmla="*/ 1 w 111"/>
                  <a:gd name="T3" fmla="*/ 12 h 1008"/>
                  <a:gd name="T4" fmla="*/ 17 w 111"/>
                  <a:gd name="T5" fmla="*/ 12 h 1008"/>
                  <a:gd name="T6" fmla="*/ 9 w 111"/>
                  <a:gd name="T7" fmla="*/ 87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FF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34" name="Freeform 66"/>
              <p:cNvSpPr>
                <a:spLocks/>
              </p:cNvSpPr>
              <p:nvPr/>
            </p:nvSpPr>
            <p:spPr bwMode="auto">
              <a:xfrm rot="609585" flipH="1">
                <a:off x="2710" y="1995"/>
                <a:ext cx="39" cy="141"/>
              </a:xfrm>
              <a:custGeom>
                <a:avLst/>
                <a:gdLst>
                  <a:gd name="T0" fmla="*/ 7 w 111"/>
                  <a:gd name="T1" fmla="*/ 20 h 1008"/>
                  <a:gd name="T2" fmla="*/ 1 w 111"/>
                  <a:gd name="T3" fmla="*/ 3 h 1008"/>
                  <a:gd name="T4" fmla="*/ 13 w 111"/>
                  <a:gd name="T5" fmla="*/ 3 h 1008"/>
                  <a:gd name="T6" fmla="*/ 7 w 111"/>
                  <a:gd name="T7" fmla="*/ 20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FF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35" name="Freeform 67"/>
              <p:cNvSpPr>
                <a:spLocks/>
              </p:cNvSpPr>
              <p:nvPr/>
            </p:nvSpPr>
            <p:spPr bwMode="auto">
              <a:xfrm rot="254267" flipV="1">
                <a:off x="2668" y="2112"/>
                <a:ext cx="45" cy="295"/>
              </a:xfrm>
              <a:custGeom>
                <a:avLst/>
                <a:gdLst>
                  <a:gd name="T0" fmla="*/ 9 w 111"/>
                  <a:gd name="T1" fmla="*/ 86 h 1008"/>
                  <a:gd name="T2" fmla="*/ 1 w 111"/>
                  <a:gd name="T3" fmla="*/ 12 h 1008"/>
                  <a:gd name="T4" fmla="*/ 17 w 111"/>
                  <a:gd name="T5" fmla="*/ 12 h 1008"/>
                  <a:gd name="T6" fmla="*/ 9 w 111"/>
                  <a:gd name="T7" fmla="*/ 86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FF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36" name="Freeform 68"/>
              <p:cNvSpPr>
                <a:spLocks/>
              </p:cNvSpPr>
              <p:nvPr/>
            </p:nvSpPr>
            <p:spPr bwMode="auto">
              <a:xfrm rot="-609585">
                <a:off x="2671" y="1997"/>
                <a:ext cx="41" cy="141"/>
              </a:xfrm>
              <a:custGeom>
                <a:avLst/>
                <a:gdLst>
                  <a:gd name="T0" fmla="*/ 8 w 111"/>
                  <a:gd name="T1" fmla="*/ 20 h 1008"/>
                  <a:gd name="T2" fmla="*/ 1 w 111"/>
                  <a:gd name="T3" fmla="*/ 3 h 1008"/>
                  <a:gd name="T4" fmla="*/ 14 w 111"/>
                  <a:gd name="T5" fmla="*/ 3 h 1008"/>
                  <a:gd name="T6" fmla="*/ 8 w 111"/>
                  <a:gd name="T7" fmla="*/ 20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FF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37" name="Oval 69"/>
              <p:cNvSpPr>
                <a:spLocks noChangeArrowheads="1"/>
              </p:cNvSpPr>
              <p:nvPr/>
            </p:nvSpPr>
            <p:spPr bwMode="auto">
              <a:xfrm>
                <a:off x="2692" y="2112"/>
                <a:ext cx="39" cy="28"/>
              </a:xfrm>
              <a:prstGeom prst="ellipse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7015" name="Group 70"/>
            <p:cNvGrpSpPr>
              <a:grpSpLocks/>
            </p:cNvGrpSpPr>
            <p:nvPr/>
          </p:nvGrpSpPr>
          <p:grpSpPr bwMode="auto">
            <a:xfrm>
              <a:off x="3168" y="3120"/>
              <a:ext cx="84" cy="259"/>
              <a:chOff x="2680" y="1680"/>
              <a:chExt cx="84" cy="259"/>
            </a:xfrm>
          </p:grpSpPr>
          <p:sp>
            <p:nvSpPr>
              <p:cNvPr id="37028" name="Freeform 71"/>
              <p:cNvSpPr>
                <a:spLocks/>
              </p:cNvSpPr>
              <p:nvPr/>
            </p:nvSpPr>
            <p:spPr bwMode="auto">
              <a:xfrm rot="-420624" flipH="1" flipV="1">
                <a:off x="2718" y="1803"/>
                <a:ext cx="46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8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29" name="Freeform 72"/>
              <p:cNvSpPr>
                <a:spLocks/>
              </p:cNvSpPr>
              <p:nvPr/>
            </p:nvSpPr>
            <p:spPr bwMode="auto">
              <a:xfrm rot="384543" flipH="1">
                <a:off x="2718" y="1680"/>
                <a:ext cx="46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8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30" name="Freeform 73"/>
              <p:cNvSpPr>
                <a:spLocks/>
              </p:cNvSpPr>
              <p:nvPr/>
            </p:nvSpPr>
            <p:spPr bwMode="auto">
              <a:xfrm rot="420624" flipV="1">
                <a:off x="2680" y="1803"/>
                <a:ext cx="47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9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31" name="Freeform 74"/>
              <p:cNvSpPr>
                <a:spLocks/>
              </p:cNvSpPr>
              <p:nvPr/>
            </p:nvSpPr>
            <p:spPr bwMode="auto">
              <a:xfrm rot="-384543">
                <a:off x="2680" y="1682"/>
                <a:ext cx="47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9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32" name="Oval 75"/>
              <p:cNvSpPr>
                <a:spLocks noChangeArrowheads="1"/>
              </p:cNvSpPr>
              <p:nvPr/>
            </p:nvSpPr>
            <p:spPr bwMode="auto">
              <a:xfrm>
                <a:off x="2704" y="1788"/>
                <a:ext cx="39" cy="28"/>
              </a:xfrm>
              <a:prstGeom prst="ellipse">
                <a:avLst/>
              </a:prstGeom>
              <a:solidFill>
                <a:srgbClr val="33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7016" name="Group 76"/>
            <p:cNvGrpSpPr>
              <a:grpSpLocks/>
            </p:cNvGrpSpPr>
            <p:nvPr/>
          </p:nvGrpSpPr>
          <p:grpSpPr bwMode="auto">
            <a:xfrm>
              <a:off x="3264" y="3072"/>
              <a:ext cx="84" cy="412"/>
              <a:chOff x="2716" y="1996"/>
              <a:chExt cx="84" cy="412"/>
            </a:xfrm>
          </p:grpSpPr>
          <p:sp>
            <p:nvSpPr>
              <p:cNvPr id="37023" name="Freeform 77"/>
              <p:cNvSpPr>
                <a:spLocks/>
              </p:cNvSpPr>
              <p:nvPr/>
            </p:nvSpPr>
            <p:spPr bwMode="auto">
              <a:xfrm rot="-254267" flipH="1" flipV="1">
                <a:off x="2755" y="2110"/>
                <a:ext cx="45" cy="296"/>
              </a:xfrm>
              <a:custGeom>
                <a:avLst/>
                <a:gdLst>
                  <a:gd name="T0" fmla="*/ 9 w 111"/>
                  <a:gd name="T1" fmla="*/ 87 h 1008"/>
                  <a:gd name="T2" fmla="*/ 1 w 111"/>
                  <a:gd name="T3" fmla="*/ 12 h 1008"/>
                  <a:gd name="T4" fmla="*/ 17 w 111"/>
                  <a:gd name="T5" fmla="*/ 12 h 1008"/>
                  <a:gd name="T6" fmla="*/ 9 w 111"/>
                  <a:gd name="T7" fmla="*/ 87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24" name="Freeform 78"/>
              <p:cNvSpPr>
                <a:spLocks/>
              </p:cNvSpPr>
              <p:nvPr/>
            </p:nvSpPr>
            <p:spPr bwMode="auto">
              <a:xfrm rot="609585" flipH="1">
                <a:off x="2758" y="1996"/>
                <a:ext cx="39" cy="141"/>
              </a:xfrm>
              <a:custGeom>
                <a:avLst/>
                <a:gdLst>
                  <a:gd name="T0" fmla="*/ 7 w 111"/>
                  <a:gd name="T1" fmla="*/ 20 h 1008"/>
                  <a:gd name="T2" fmla="*/ 1 w 111"/>
                  <a:gd name="T3" fmla="*/ 3 h 1008"/>
                  <a:gd name="T4" fmla="*/ 13 w 111"/>
                  <a:gd name="T5" fmla="*/ 3 h 1008"/>
                  <a:gd name="T6" fmla="*/ 7 w 111"/>
                  <a:gd name="T7" fmla="*/ 20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25" name="Freeform 79"/>
              <p:cNvSpPr>
                <a:spLocks/>
              </p:cNvSpPr>
              <p:nvPr/>
            </p:nvSpPr>
            <p:spPr bwMode="auto">
              <a:xfrm rot="254267" flipV="1">
                <a:off x="2716" y="2113"/>
                <a:ext cx="45" cy="295"/>
              </a:xfrm>
              <a:custGeom>
                <a:avLst/>
                <a:gdLst>
                  <a:gd name="T0" fmla="*/ 9 w 111"/>
                  <a:gd name="T1" fmla="*/ 86 h 1008"/>
                  <a:gd name="T2" fmla="*/ 1 w 111"/>
                  <a:gd name="T3" fmla="*/ 12 h 1008"/>
                  <a:gd name="T4" fmla="*/ 17 w 111"/>
                  <a:gd name="T5" fmla="*/ 12 h 1008"/>
                  <a:gd name="T6" fmla="*/ 9 w 111"/>
                  <a:gd name="T7" fmla="*/ 86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26" name="Freeform 80"/>
              <p:cNvSpPr>
                <a:spLocks/>
              </p:cNvSpPr>
              <p:nvPr/>
            </p:nvSpPr>
            <p:spPr bwMode="auto">
              <a:xfrm rot="-609585">
                <a:off x="2719" y="1998"/>
                <a:ext cx="41" cy="141"/>
              </a:xfrm>
              <a:custGeom>
                <a:avLst/>
                <a:gdLst>
                  <a:gd name="T0" fmla="*/ 8 w 111"/>
                  <a:gd name="T1" fmla="*/ 20 h 1008"/>
                  <a:gd name="T2" fmla="*/ 1 w 111"/>
                  <a:gd name="T3" fmla="*/ 3 h 1008"/>
                  <a:gd name="T4" fmla="*/ 14 w 111"/>
                  <a:gd name="T5" fmla="*/ 3 h 1008"/>
                  <a:gd name="T6" fmla="*/ 8 w 111"/>
                  <a:gd name="T7" fmla="*/ 20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27" name="Oval 81"/>
              <p:cNvSpPr>
                <a:spLocks noChangeArrowheads="1"/>
              </p:cNvSpPr>
              <p:nvPr/>
            </p:nvSpPr>
            <p:spPr bwMode="auto">
              <a:xfrm>
                <a:off x="2740" y="2113"/>
                <a:ext cx="39" cy="28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7017" name="Group 82"/>
            <p:cNvGrpSpPr>
              <a:grpSpLocks/>
            </p:cNvGrpSpPr>
            <p:nvPr/>
          </p:nvGrpSpPr>
          <p:grpSpPr bwMode="auto">
            <a:xfrm>
              <a:off x="2448" y="3120"/>
              <a:ext cx="84" cy="259"/>
              <a:chOff x="2728" y="1681"/>
              <a:chExt cx="84" cy="259"/>
            </a:xfrm>
          </p:grpSpPr>
          <p:sp>
            <p:nvSpPr>
              <p:cNvPr id="37018" name="Freeform 83"/>
              <p:cNvSpPr>
                <a:spLocks/>
              </p:cNvSpPr>
              <p:nvPr/>
            </p:nvSpPr>
            <p:spPr bwMode="auto">
              <a:xfrm rot="-420624" flipH="1" flipV="1">
                <a:off x="2766" y="1804"/>
                <a:ext cx="46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8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19" name="Freeform 84"/>
              <p:cNvSpPr>
                <a:spLocks/>
              </p:cNvSpPr>
              <p:nvPr/>
            </p:nvSpPr>
            <p:spPr bwMode="auto">
              <a:xfrm rot="384543" flipH="1">
                <a:off x="2766" y="1681"/>
                <a:ext cx="46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8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20" name="Freeform 85"/>
              <p:cNvSpPr>
                <a:spLocks/>
              </p:cNvSpPr>
              <p:nvPr/>
            </p:nvSpPr>
            <p:spPr bwMode="auto">
              <a:xfrm rot="420624" flipV="1">
                <a:off x="2728" y="1804"/>
                <a:ext cx="47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9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21" name="Freeform 86"/>
              <p:cNvSpPr>
                <a:spLocks/>
              </p:cNvSpPr>
              <p:nvPr/>
            </p:nvSpPr>
            <p:spPr bwMode="auto">
              <a:xfrm rot="-384543">
                <a:off x="2728" y="1683"/>
                <a:ext cx="47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9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22" name="Oval 87"/>
              <p:cNvSpPr>
                <a:spLocks noChangeArrowheads="1"/>
              </p:cNvSpPr>
              <p:nvPr/>
            </p:nvSpPr>
            <p:spPr bwMode="auto">
              <a:xfrm>
                <a:off x="2752" y="1789"/>
                <a:ext cx="39" cy="28"/>
              </a:xfrm>
              <a:prstGeom prst="ellipse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</p:grpSp>
      <p:grpSp>
        <p:nvGrpSpPr>
          <p:cNvPr id="112728" name="Group 88"/>
          <p:cNvGrpSpPr>
            <a:grpSpLocks/>
          </p:cNvGrpSpPr>
          <p:nvPr/>
        </p:nvGrpSpPr>
        <p:grpSpPr bwMode="auto">
          <a:xfrm>
            <a:off x="1676400" y="4953000"/>
            <a:ext cx="3276600" cy="838200"/>
            <a:chOff x="96" y="3120"/>
            <a:chExt cx="2064" cy="528"/>
          </a:xfrm>
        </p:grpSpPr>
        <p:sp>
          <p:nvSpPr>
            <p:cNvPr id="37010" name="Text Box 89"/>
            <p:cNvSpPr txBox="1">
              <a:spLocks noChangeArrowheads="1"/>
            </p:cNvSpPr>
            <p:nvPr/>
          </p:nvSpPr>
          <p:spPr bwMode="auto">
            <a:xfrm>
              <a:off x="96" y="3264"/>
              <a:ext cx="1206" cy="36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ja-JP" b="1">
                  <a:solidFill>
                    <a:schemeClr val="tx2"/>
                  </a:solidFill>
                  <a:latin typeface="Times" panose="02020603050405020304" pitchFamily="18" charset="0"/>
                  <a:ea typeface="MS PGothic" panose="020B0600070205080204" pitchFamily="34" charset="-128"/>
                </a:rPr>
                <a:t>Meiosis II</a:t>
              </a:r>
            </a:p>
          </p:txBody>
        </p:sp>
        <p:sp>
          <p:nvSpPr>
            <p:cNvPr id="37011" name="AutoShape 90"/>
            <p:cNvSpPr>
              <a:spLocks noChangeArrowheads="1"/>
            </p:cNvSpPr>
            <p:nvPr/>
          </p:nvSpPr>
          <p:spPr bwMode="auto">
            <a:xfrm rot="-604793">
              <a:off x="1248" y="3120"/>
              <a:ext cx="912" cy="528"/>
            </a:xfrm>
            <a:prstGeom prst="leftArrow">
              <a:avLst>
                <a:gd name="adj1" fmla="val 50000"/>
                <a:gd name="adj2" fmla="val 43182"/>
              </a:avLst>
            </a:prstGeom>
            <a:gradFill rotWithShape="0">
              <a:gsLst>
                <a:gs pos="0">
                  <a:srgbClr val="9900CC"/>
                </a:gs>
                <a:gs pos="100000">
                  <a:schemeClr val="folHlink"/>
                </a:gs>
              </a:gsLst>
              <a:lin ang="18900000" scaled="1"/>
            </a:gra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12731" name="Group 91"/>
          <p:cNvGrpSpPr>
            <a:grpSpLocks/>
          </p:cNvGrpSpPr>
          <p:nvPr/>
        </p:nvGrpSpPr>
        <p:grpSpPr bwMode="auto">
          <a:xfrm>
            <a:off x="5029200" y="1371600"/>
            <a:ext cx="2209800" cy="2667000"/>
            <a:chOff x="2208" y="864"/>
            <a:chExt cx="1392" cy="1680"/>
          </a:xfrm>
        </p:grpSpPr>
        <p:sp>
          <p:nvSpPr>
            <p:cNvPr id="36983" name="Text Box 92"/>
            <p:cNvSpPr txBox="1">
              <a:spLocks noChangeArrowheads="1"/>
            </p:cNvSpPr>
            <p:nvPr/>
          </p:nvSpPr>
          <p:spPr bwMode="auto">
            <a:xfrm>
              <a:off x="2448" y="1910"/>
              <a:ext cx="1152" cy="634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ja-JP" sz="2400">
                  <a:latin typeface="Times" panose="02020603050405020304" pitchFamily="18" charset="0"/>
                  <a:ea typeface="MS PGothic" panose="020B0600070205080204" pitchFamily="34" charset="-128"/>
                </a:rPr>
                <a:t>Prophase I: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ja-JP" sz="1800">
                  <a:latin typeface="Times" panose="02020603050405020304" pitchFamily="18" charset="0"/>
                  <a:ea typeface="MS PGothic" panose="020B0600070205080204" pitchFamily="34" charset="-128"/>
                </a:rPr>
                <a:t>Tetrad formation/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ja-JP" sz="1800">
                  <a:latin typeface="Times" panose="02020603050405020304" pitchFamily="18" charset="0"/>
                  <a:ea typeface="MS PGothic" panose="020B0600070205080204" pitchFamily="34" charset="-128"/>
                </a:rPr>
                <a:t>crossing over</a:t>
              </a:r>
              <a:endParaRPr lang="en-US" altLang="ja-JP" sz="2400"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36984" name="Oval 93"/>
            <p:cNvSpPr>
              <a:spLocks noChangeArrowheads="1"/>
            </p:cNvSpPr>
            <p:nvPr/>
          </p:nvSpPr>
          <p:spPr bwMode="auto">
            <a:xfrm>
              <a:off x="2544" y="912"/>
              <a:ext cx="960" cy="1056"/>
            </a:xfrm>
            <a:prstGeom prst="ellipse">
              <a:avLst/>
            </a:prstGeom>
            <a:gradFill rotWithShape="0">
              <a:gsLst>
                <a:gs pos="0">
                  <a:srgbClr val="FFCC66"/>
                </a:gs>
                <a:gs pos="100000">
                  <a:srgbClr val="FFFFFF"/>
                </a:gs>
              </a:gsLst>
              <a:lin ang="189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grpSp>
          <p:nvGrpSpPr>
            <p:cNvPr id="36985" name="Group 94"/>
            <p:cNvGrpSpPr>
              <a:grpSpLocks/>
            </p:cNvGrpSpPr>
            <p:nvPr/>
          </p:nvGrpSpPr>
          <p:grpSpPr bwMode="auto">
            <a:xfrm rot="1239067">
              <a:off x="2864" y="1416"/>
              <a:ext cx="84" cy="412"/>
              <a:chOff x="1612" y="1515"/>
              <a:chExt cx="84" cy="412"/>
            </a:xfrm>
          </p:grpSpPr>
          <p:sp>
            <p:nvSpPr>
              <p:cNvPr id="37005" name="Freeform 95"/>
              <p:cNvSpPr>
                <a:spLocks/>
              </p:cNvSpPr>
              <p:nvPr/>
            </p:nvSpPr>
            <p:spPr bwMode="auto">
              <a:xfrm rot="-254267" flipH="1" flipV="1">
                <a:off x="1651" y="1629"/>
                <a:ext cx="45" cy="296"/>
              </a:xfrm>
              <a:custGeom>
                <a:avLst/>
                <a:gdLst>
                  <a:gd name="T0" fmla="*/ 9 w 111"/>
                  <a:gd name="T1" fmla="*/ 87 h 1008"/>
                  <a:gd name="T2" fmla="*/ 1 w 111"/>
                  <a:gd name="T3" fmla="*/ 12 h 1008"/>
                  <a:gd name="T4" fmla="*/ 17 w 111"/>
                  <a:gd name="T5" fmla="*/ 12 h 1008"/>
                  <a:gd name="T6" fmla="*/ 9 w 111"/>
                  <a:gd name="T7" fmla="*/ 87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FF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06" name="Freeform 96"/>
              <p:cNvSpPr>
                <a:spLocks/>
              </p:cNvSpPr>
              <p:nvPr/>
            </p:nvSpPr>
            <p:spPr bwMode="auto">
              <a:xfrm rot="609585" flipH="1">
                <a:off x="1654" y="1515"/>
                <a:ext cx="39" cy="141"/>
              </a:xfrm>
              <a:custGeom>
                <a:avLst/>
                <a:gdLst>
                  <a:gd name="T0" fmla="*/ 7 w 111"/>
                  <a:gd name="T1" fmla="*/ 20 h 1008"/>
                  <a:gd name="T2" fmla="*/ 1 w 111"/>
                  <a:gd name="T3" fmla="*/ 3 h 1008"/>
                  <a:gd name="T4" fmla="*/ 13 w 111"/>
                  <a:gd name="T5" fmla="*/ 3 h 1008"/>
                  <a:gd name="T6" fmla="*/ 7 w 111"/>
                  <a:gd name="T7" fmla="*/ 20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FF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07" name="Freeform 97"/>
              <p:cNvSpPr>
                <a:spLocks/>
              </p:cNvSpPr>
              <p:nvPr/>
            </p:nvSpPr>
            <p:spPr bwMode="auto">
              <a:xfrm rot="254267" flipV="1">
                <a:off x="1612" y="1632"/>
                <a:ext cx="45" cy="295"/>
              </a:xfrm>
              <a:custGeom>
                <a:avLst/>
                <a:gdLst>
                  <a:gd name="T0" fmla="*/ 9 w 111"/>
                  <a:gd name="T1" fmla="*/ 86 h 1008"/>
                  <a:gd name="T2" fmla="*/ 1 w 111"/>
                  <a:gd name="T3" fmla="*/ 12 h 1008"/>
                  <a:gd name="T4" fmla="*/ 17 w 111"/>
                  <a:gd name="T5" fmla="*/ 12 h 1008"/>
                  <a:gd name="T6" fmla="*/ 9 w 111"/>
                  <a:gd name="T7" fmla="*/ 86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FF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08" name="Freeform 98"/>
              <p:cNvSpPr>
                <a:spLocks/>
              </p:cNvSpPr>
              <p:nvPr/>
            </p:nvSpPr>
            <p:spPr bwMode="auto">
              <a:xfrm rot="-609585">
                <a:off x="1615" y="1517"/>
                <a:ext cx="41" cy="141"/>
              </a:xfrm>
              <a:custGeom>
                <a:avLst/>
                <a:gdLst>
                  <a:gd name="T0" fmla="*/ 8 w 111"/>
                  <a:gd name="T1" fmla="*/ 20 h 1008"/>
                  <a:gd name="T2" fmla="*/ 1 w 111"/>
                  <a:gd name="T3" fmla="*/ 3 h 1008"/>
                  <a:gd name="T4" fmla="*/ 14 w 111"/>
                  <a:gd name="T5" fmla="*/ 3 h 1008"/>
                  <a:gd name="T6" fmla="*/ 8 w 111"/>
                  <a:gd name="T7" fmla="*/ 20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FF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09" name="Oval 99"/>
              <p:cNvSpPr>
                <a:spLocks noChangeArrowheads="1"/>
              </p:cNvSpPr>
              <p:nvPr/>
            </p:nvSpPr>
            <p:spPr bwMode="auto">
              <a:xfrm>
                <a:off x="1636" y="1632"/>
                <a:ext cx="39" cy="28"/>
              </a:xfrm>
              <a:prstGeom prst="ellipse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6986" name="Group 100"/>
            <p:cNvGrpSpPr>
              <a:grpSpLocks/>
            </p:cNvGrpSpPr>
            <p:nvPr/>
          </p:nvGrpSpPr>
          <p:grpSpPr bwMode="auto">
            <a:xfrm rot="-2324775">
              <a:off x="3024" y="1056"/>
              <a:ext cx="84" cy="259"/>
              <a:chOff x="1624" y="1200"/>
              <a:chExt cx="84" cy="259"/>
            </a:xfrm>
          </p:grpSpPr>
          <p:sp>
            <p:nvSpPr>
              <p:cNvPr id="37000" name="Freeform 101"/>
              <p:cNvSpPr>
                <a:spLocks/>
              </p:cNvSpPr>
              <p:nvPr/>
            </p:nvSpPr>
            <p:spPr bwMode="auto">
              <a:xfrm rot="-420624" flipH="1" flipV="1">
                <a:off x="1662" y="1323"/>
                <a:ext cx="46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8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01" name="Freeform 102"/>
              <p:cNvSpPr>
                <a:spLocks/>
              </p:cNvSpPr>
              <p:nvPr/>
            </p:nvSpPr>
            <p:spPr bwMode="auto">
              <a:xfrm rot="384543" flipH="1">
                <a:off x="1662" y="1200"/>
                <a:ext cx="46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8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02" name="Freeform 103"/>
              <p:cNvSpPr>
                <a:spLocks/>
              </p:cNvSpPr>
              <p:nvPr/>
            </p:nvSpPr>
            <p:spPr bwMode="auto">
              <a:xfrm rot="420624" flipV="1">
                <a:off x="1624" y="1323"/>
                <a:ext cx="47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9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03" name="Freeform 104"/>
              <p:cNvSpPr>
                <a:spLocks/>
              </p:cNvSpPr>
              <p:nvPr/>
            </p:nvSpPr>
            <p:spPr bwMode="auto">
              <a:xfrm rot="-384543">
                <a:off x="1624" y="1202"/>
                <a:ext cx="47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9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04" name="Oval 105"/>
              <p:cNvSpPr>
                <a:spLocks noChangeArrowheads="1"/>
              </p:cNvSpPr>
              <p:nvPr/>
            </p:nvSpPr>
            <p:spPr bwMode="auto">
              <a:xfrm>
                <a:off x="1648" y="1308"/>
                <a:ext cx="39" cy="28"/>
              </a:xfrm>
              <a:prstGeom prst="ellipse">
                <a:avLst/>
              </a:prstGeom>
              <a:solidFill>
                <a:srgbClr val="33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6987" name="Group 106"/>
            <p:cNvGrpSpPr>
              <a:grpSpLocks/>
            </p:cNvGrpSpPr>
            <p:nvPr/>
          </p:nvGrpSpPr>
          <p:grpSpPr bwMode="auto">
            <a:xfrm rot="1143971">
              <a:off x="2928" y="1440"/>
              <a:ext cx="84" cy="412"/>
              <a:chOff x="1776" y="1611"/>
              <a:chExt cx="84" cy="412"/>
            </a:xfrm>
          </p:grpSpPr>
          <p:sp>
            <p:nvSpPr>
              <p:cNvPr id="36995" name="Freeform 107"/>
              <p:cNvSpPr>
                <a:spLocks/>
              </p:cNvSpPr>
              <p:nvPr/>
            </p:nvSpPr>
            <p:spPr bwMode="auto">
              <a:xfrm rot="-254267" flipH="1" flipV="1">
                <a:off x="1815" y="1725"/>
                <a:ext cx="45" cy="296"/>
              </a:xfrm>
              <a:custGeom>
                <a:avLst/>
                <a:gdLst>
                  <a:gd name="T0" fmla="*/ 9 w 111"/>
                  <a:gd name="T1" fmla="*/ 87 h 1008"/>
                  <a:gd name="T2" fmla="*/ 1 w 111"/>
                  <a:gd name="T3" fmla="*/ 12 h 1008"/>
                  <a:gd name="T4" fmla="*/ 17 w 111"/>
                  <a:gd name="T5" fmla="*/ 12 h 1008"/>
                  <a:gd name="T6" fmla="*/ 9 w 111"/>
                  <a:gd name="T7" fmla="*/ 87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96" name="Freeform 108"/>
              <p:cNvSpPr>
                <a:spLocks/>
              </p:cNvSpPr>
              <p:nvPr/>
            </p:nvSpPr>
            <p:spPr bwMode="auto">
              <a:xfrm rot="609585" flipH="1">
                <a:off x="1818" y="1611"/>
                <a:ext cx="39" cy="141"/>
              </a:xfrm>
              <a:custGeom>
                <a:avLst/>
                <a:gdLst>
                  <a:gd name="T0" fmla="*/ 7 w 111"/>
                  <a:gd name="T1" fmla="*/ 20 h 1008"/>
                  <a:gd name="T2" fmla="*/ 1 w 111"/>
                  <a:gd name="T3" fmla="*/ 3 h 1008"/>
                  <a:gd name="T4" fmla="*/ 13 w 111"/>
                  <a:gd name="T5" fmla="*/ 3 h 1008"/>
                  <a:gd name="T6" fmla="*/ 7 w 111"/>
                  <a:gd name="T7" fmla="*/ 20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97" name="Freeform 109"/>
              <p:cNvSpPr>
                <a:spLocks/>
              </p:cNvSpPr>
              <p:nvPr/>
            </p:nvSpPr>
            <p:spPr bwMode="auto">
              <a:xfrm rot="254267" flipV="1">
                <a:off x="1776" y="1728"/>
                <a:ext cx="45" cy="295"/>
              </a:xfrm>
              <a:custGeom>
                <a:avLst/>
                <a:gdLst>
                  <a:gd name="T0" fmla="*/ 9 w 111"/>
                  <a:gd name="T1" fmla="*/ 86 h 1008"/>
                  <a:gd name="T2" fmla="*/ 1 w 111"/>
                  <a:gd name="T3" fmla="*/ 12 h 1008"/>
                  <a:gd name="T4" fmla="*/ 17 w 111"/>
                  <a:gd name="T5" fmla="*/ 12 h 1008"/>
                  <a:gd name="T6" fmla="*/ 9 w 111"/>
                  <a:gd name="T7" fmla="*/ 86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98" name="Freeform 110"/>
              <p:cNvSpPr>
                <a:spLocks/>
              </p:cNvSpPr>
              <p:nvPr/>
            </p:nvSpPr>
            <p:spPr bwMode="auto">
              <a:xfrm rot="-609585">
                <a:off x="1779" y="1613"/>
                <a:ext cx="41" cy="141"/>
              </a:xfrm>
              <a:custGeom>
                <a:avLst/>
                <a:gdLst>
                  <a:gd name="T0" fmla="*/ 8 w 111"/>
                  <a:gd name="T1" fmla="*/ 20 h 1008"/>
                  <a:gd name="T2" fmla="*/ 1 w 111"/>
                  <a:gd name="T3" fmla="*/ 3 h 1008"/>
                  <a:gd name="T4" fmla="*/ 14 w 111"/>
                  <a:gd name="T5" fmla="*/ 3 h 1008"/>
                  <a:gd name="T6" fmla="*/ 8 w 111"/>
                  <a:gd name="T7" fmla="*/ 20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99" name="Oval 111"/>
              <p:cNvSpPr>
                <a:spLocks noChangeArrowheads="1"/>
              </p:cNvSpPr>
              <p:nvPr/>
            </p:nvSpPr>
            <p:spPr bwMode="auto">
              <a:xfrm>
                <a:off x="1800" y="1728"/>
                <a:ext cx="39" cy="28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6988" name="Group 112"/>
            <p:cNvGrpSpPr>
              <a:grpSpLocks/>
            </p:cNvGrpSpPr>
            <p:nvPr/>
          </p:nvGrpSpPr>
          <p:grpSpPr bwMode="auto">
            <a:xfrm rot="-2485096">
              <a:off x="3072" y="1008"/>
              <a:ext cx="84" cy="259"/>
              <a:chOff x="1788" y="1296"/>
              <a:chExt cx="84" cy="259"/>
            </a:xfrm>
          </p:grpSpPr>
          <p:sp>
            <p:nvSpPr>
              <p:cNvPr id="36990" name="Freeform 113"/>
              <p:cNvSpPr>
                <a:spLocks/>
              </p:cNvSpPr>
              <p:nvPr/>
            </p:nvSpPr>
            <p:spPr bwMode="auto">
              <a:xfrm rot="-420624" flipH="1" flipV="1">
                <a:off x="1826" y="1419"/>
                <a:ext cx="46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8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91" name="Freeform 114"/>
              <p:cNvSpPr>
                <a:spLocks/>
              </p:cNvSpPr>
              <p:nvPr/>
            </p:nvSpPr>
            <p:spPr bwMode="auto">
              <a:xfrm rot="384543" flipH="1">
                <a:off x="1826" y="1296"/>
                <a:ext cx="46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8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92" name="Freeform 115"/>
              <p:cNvSpPr>
                <a:spLocks/>
              </p:cNvSpPr>
              <p:nvPr/>
            </p:nvSpPr>
            <p:spPr bwMode="auto">
              <a:xfrm rot="420624" flipV="1">
                <a:off x="1788" y="1419"/>
                <a:ext cx="47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9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93" name="Freeform 116"/>
              <p:cNvSpPr>
                <a:spLocks/>
              </p:cNvSpPr>
              <p:nvPr/>
            </p:nvSpPr>
            <p:spPr bwMode="auto">
              <a:xfrm rot="-384543">
                <a:off x="1788" y="1298"/>
                <a:ext cx="47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9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94" name="Oval 117"/>
              <p:cNvSpPr>
                <a:spLocks noChangeArrowheads="1"/>
              </p:cNvSpPr>
              <p:nvPr/>
            </p:nvSpPr>
            <p:spPr bwMode="auto">
              <a:xfrm>
                <a:off x="1812" y="1404"/>
                <a:ext cx="39" cy="28"/>
              </a:xfrm>
              <a:prstGeom prst="ellipse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6989" name="Line 118"/>
            <p:cNvSpPr>
              <a:spLocks noChangeShapeType="1"/>
            </p:cNvSpPr>
            <p:nvPr/>
          </p:nvSpPr>
          <p:spPr bwMode="auto">
            <a:xfrm>
              <a:off x="2208" y="864"/>
              <a:ext cx="528" cy="96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59" name="Group 119"/>
          <p:cNvGrpSpPr>
            <a:grpSpLocks/>
          </p:cNvGrpSpPr>
          <p:nvPr/>
        </p:nvGrpSpPr>
        <p:grpSpPr bwMode="auto">
          <a:xfrm>
            <a:off x="6934201" y="1676401"/>
            <a:ext cx="2138363" cy="2117725"/>
            <a:chOff x="3408" y="1056"/>
            <a:chExt cx="1347" cy="1334"/>
          </a:xfrm>
        </p:grpSpPr>
        <p:sp>
          <p:nvSpPr>
            <p:cNvPr id="36945" name="Text Box 120"/>
            <p:cNvSpPr txBox="1">
              <a:spLocks noChangeArrowheads="1"/>
            </p:cNvSpPr>
            <p:nvPr/>
          </p:nvSpPr>
          <p:spPr bwMode="auto">
            <a:xfrm>
              <a:off x="3648" y="2102"/>
              <a:ext cx="1107" cy="288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ja-JP" sz="2400">
                  <a:latin typeface="Times" panose="02020603050405020304" pitchFamily="18" charset="0"/>
                  <a:ea typeface="MS PGothic" panose="020B0600070205080204" pitchFamily="34" charset="-128"/>
                </a:rPr>
                <a:t>Metaphase I </a:t>
              </a:r>
            </a:p>
          </p:txBody>
        </p:sp>
        <p:grpSp>
          <p:nvGrpSpPr>
            <p:cNvPr id="36946" name="Group 121"/>
            <p:cNvGrpSpPr>
              <a:grpSpLocks/>
            </p:cNvGrpSpPr>
            <p:nvPr/>
          </p:nvGrpSpPr>
          <p:grpSpPr bwMode="auto">
            <a:xfrm>
              <a:off x="3754" y="1104"/>
              <a:ext cx="960" cy="1056"/>
              <a:chOff x="3754" y="1104"/>
              <a:chExt cx="960" cy="1056"/>
            </a:xfrm>
          </p:grpSpPr>
          <p:sp>
            <p:nvSpPr>
              <p:cNvPr id="36948" name="Oval 122"/>
              <p:cNvSpPr>
                <a:spLocks noChangeArrowheads="1"/>
              </p:cNvSpPr>
              <p:nvPr/>
            </p:nvSpPr>
            <p:spPr bwMode="auto">
              <a:xfrm>
                <a:off x="3754" y="1104"/>
                <a:ext cx="960" cy="1056"/>
              </a:xfrm>
              <a:prstGeom prst="ellipse">
                <a:avLst/>
              </a:prstGeom>
              <a:gradFill rotWithShape="0">
                <a:gsLst>
                  <a:gs pos="0">
                    <a:srgbClr val="FFCC66"/>
                  </a:gs>
                  <a:gs pos="100000">
                    <a:srgbClr val="FFFFFF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36949" name="Group 123"/>
              <p:cNvGrpSpPr>
                <a:grpSpLocks/>
              </p:cNvGrpSpPr>
              <p:nvPr/>
            </p:nvGrpSpPr>
            <p:grpSpPr bwMode="auto">
              <a:xfrm>
                <a:off x="4148" y="1292"/>
                <a:ext cx="144" cy="778"/>
                <a:chOff x="4148" y="1292"/>
                <a:chExt cx="144" cy="778"/>
              </a:xfrm>
            </p:grpSpPr>
            <p:grpSp>
              <p:nvGrpSpPr>
                <p:cNvPr id="36959" name="Group 124"/>
                <p:cNvGrpSpPr>
                  <a:grpSpLocks/>
                </p:cNvGrpSpPr>
                <p:nvPr/>
              </p:nvGrpSpPr>
              <p:grpSpPr bwMode="auto">
                <a:xfrm>
                  <a:off x="4148" y="1658"/>
                  <a:ext cx="84" cy="412"/>
                  <a:chOff x="2668" y="1995"/>
                  <a:chExt cx="84" cy="412"/>
                </a:xfrm>
              </p:grpSpPr>
              <p:sp>
                <p:nvSpPr>
                  <p:cNvPr id="36978" name="Freeform 125"/>
                  <p:cNvSpPr>
                    <a:spLocks/>
                  </p:cNvSpPr>
                  <p:nvPr/>
                </p:nvSpPr>
                <p:spPr bwMode="auto">
                  <a:xfrm rot="-254267" flipH="1" flipV="1">
                    <a:off x="2707" y="2109"/>
                    <a:ext cx="45" cy="296"/>
                  </a:xfrm>
                  <a:custGeom>
                    <a:avLst/>
                    <a:gdLst>
                      <a:gd name="T0" fmla="*/ 9 w 111"/>
                      <a:gd name="T1" fmla="*/ 87 h 1008"/>
                      <a:gd name="T2" fmla="*/ 1 w 111"/>
                      <a:gd name="T3" fmla="*/ 12 h 1008"/>
                      <a:gd name="T4" fmla="*/ 17 w 111"/>
                      <a:gd name="T5" fmla="*/ 12 h 1008"/>
                      <a:gd name="T6" fmla="*/ 9 w 111"/>
                      <a:gd name="T7" fmla="*/ 87 h 10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1" h="1008">
                        <a:moveTo>
                          <a:pt x="56" y="1008"/>
                        </a:moveTo>
                        <a:cubicBezTo>
                          <a:pt x="40" y="1008"/>
                          <a:pt x="0" y="287"/>
                          <a:pt x="8" y="144"/>
                        </a:cubicBezTo>
                        <a:cubicBezTo>
                          <a:pt x="15" y="0"/>
                          <a:pt x="96" y="0"/>
                          <a:pt x="104" y="144"/>
                        </a:cubicBezTo>
                        <a:cubicBezTo>
                          <a:pt x="111" y="287"/>
                          <a:pt x="72" y="1008"/>
                          <a:pt x="56" y="1008"/>
                        </a:cubicBezTo>
                        <a:close/>
                      </a:path>
                    </a:pathLst>
                  </a:custGeom>
                  <a:solidFill>
                    <a:srgbClr val="66FF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979" name="Freeform 126"/>
                  <p:cNvSpPr>
                    <a:spLocks/>
                  </p:cNvSpPr>
                  <p:nvPr/>
                </p:nvSpPr>
                <p:spPr bwMode="auto">
                  <a:xfrm rot="609585" flipH="1">
                    <a:off x="2710" y="1995"/>
                    <a:ext cx="39" cy="141"/>
                  </a:xfrm>
                  <a:custGeom>
                    <a:avLst/>
                    <a:gdLst>
                      <a:gd name="T0" fmla="*/ 7 w 111"/>
                      <a:gd name="T1" fmla="*/ 20 h 1008"/>
                      <a:gd name="T2" fmla="*/ 1 w 111"/>
                      <a:gd name="T3" fmla="*/ 3 h 1008"/>
                      <a:gd name="T4" fmla="*/ 13 w 111"/>
                      <a:gd name="T5" fmla="*/ 3 h 1008"/>
                      <a:gd name="T6" fmla="*/ 7 w 111"/>
                      <a:gd name="T7" fmla="*/ 20 h 10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1" h="1008">
                        <a:moveTo>
                          <a:pt x="56" y="1008"/>
                        </a:moveTo>
                        <a:cubicBezTo>
                          <a:pt x="40" y="1008"/>
                          <a:pt x="0" y="287"/>
                          <a:pt x="8" y="144"/>
                        </a:cubicBezTo>
                        <a:cubicBezTo>
                          <a:pt x="15" y="0"/>
                          <a:pt x="96" y="0"/>
                          <a:pt x="104" y="144"/>
                        </a:cubicBezTo>
                        <a:cubicBezTo>
                          <a:pt x="111" y="287"/>
                          <a:pt x="72" y="1008"/>
                          <a:pt x="56" y="1008"/>
                        </a:cubicBezTo>
                        <a:close/>
                      </a:path>
                    </a:pathLst>
                  </a:custGeom>
                  <a:solidFill>
                    <a:srgbClr val="66FF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980" name="Freeform 127"/>
                  <p:cNvSpPr>
                    <a:spLocks/>
                  </p:cNvSpPr>
                  <p:nvPr/>
                </p:nvSpPr>
                <p:spPr bwMode="auto">
                  <a:xfrm rot="254267" flipV="1">
                    <a:off x="2668" y="2112"/>
                    <a:ext cx="45" cy="295"/>
                  </a:xfrm>
                  <a:custGeom>
                    <a:avLst/>
                    <a:gdLst>
                      <a:gd name="T0" fmla="*/ 9 w 111"/>
                      <a:gd name="T1" fmla="*/ 86 h 1008"/>
                      <a:gd name="T2" fmla="*/ 1 w 111"/>
                      <a:gd name="T3" fmla="*/ 12 h 1008"/>
                      <a:gd name="T4" fmla="*/ 17 w 111"/>
                      <a:gd name="T5" fmla="*/ 12 h 1008"/>
                      <a:gd name="T6" fmla="*/ 9 w 111"/>
                      <a:gd name="T7" fmla="*/ 86 h 10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1" h="1008">
                        <a:moveTo>
                          <a:pt x="56" y="1008"/>
                        </a:moveTo>
                        <a:cubicBezTo>
                          <a:pt x="40" y="1008"/>
                          <a:pt x="0" y="287"/>
                          <a:pt x="8" y="144"/>
                        </a:cubicBezTo>
                        <a:cubicBezTo>
                          <a:pt x="15" y="0"/>
                          <a:pt x="96" y="0"/>
                          <a:pt x="104" y="144"/>
                        </a:cubicBezTo>
                        <a:cubicBezTo>
                          <a:pt x="111" y="287"/>
                          <a:pt x="72" y="1008"/>
                          <a:pt x="56" y="1008"/>
                        </a:cubicBezTo>
                        <a:close/>
                      </a:path>
                    </a:pathLst>
                  </a:custGeom>
                  <a:solidFill>
                    <a:srgbClr val="66FF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981" name="Freeform 128"/>
                  <p:cNvSpPr>
                    <a:spLocks/>
                  </p:cNvSpPr>
                  <p:nvPr/>
                </p:nvSpPr>
                <p:spPr bwMode="auto">
                  <a:xfrm rot="-609585">
                    <a:off x="2671" y="1997"/>
                    <a:ext cx="41" cy="141"/>
                  </a:xfrm>
                  <a:custGeom>
                    <a:avLst/>
                    <a:gdLst>
                      <a:gd name="T0" fmla="*/ 8 w 111"/>
                      <a:gd name="T1" fmla="*/ 20 h 1008"/>
                      <a:gd name="T2" fmla="*/ 1 w 111"/>
                      <a:gd name="T3" fmla="*/ 3 h 1008"/>
                      <a:gd name="T4" fmla="*/ 14 w 111"/>
                      <a:gd name="T5" fmla="*/ 3 h 1008"/>
                      <a:gd name="T6" fmla="*/ 8 w 111"/>
                      <a:gd name="T7" fmla="*/ 20 h 10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1" h="1008">
                        <a:moveTo>
                          <a:pt x="56" y="1008"/>
                        </a:moveTo>
                        <a:cubicBezTo>
                          <a:pt x="40" y="1008"/>
                          <a:pt x="0" y="287"/>
                          <a:pt x="8" y="144"/>
                        </a:cubicBezTo>
                        <a:cubicBezTo>
                          <a:pt x="15" y="0"/>
                          <a:pt x="96" y="0"/>
                          <a:pt x="104" y="144"/>
                        </a:cubicBezTo>
                        <a:cubicBezTo>
                          <a:pt x="111" y="287"/>
                          <a:pt x="72" y="1008"/>
                          <a:pt x="56" y="1008"/>
                        </a:cubicBezTo>
                        <a:close/>
                      </a:path>
                    </a:pathLst>
                  </a:custGeom>
                  <a:solidFill>
                    <a:srgbClr val="66FF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982" name="Oval 129"/>
                  <p:cNvSpPr>
                    <a:spLocks noChangeArrowheads="1"/>
                  </p:cNvSpPr>
                  <p:nvPr/>
                </p:nvSpPr>
                <p:spPr bwMode="auto">
                  <a:xfrm>
                    <a:off x="2692" y="2112"/>
                    <a:ext cx="39" cy="28"/>
                  </a:xfrm>
                  <a:prstGeom prst="ellipse">
                    <a:avLst/>
                  </a:prstGeom>
                  <a:solidFill>
                    <a:srgbClr val="0099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bg2"/>
                      </a:buClr>
                      <a:buSzPct val="75000"/>
                      <a:buFont typeface="Wingdings" panose="05000000000000000000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SzPct val="80000"/>
                      <a:buFont typeface="Wingdings" panose="05000000000000000000" pitchFamily="2" charset="2"/>
                      <a:buChar char="¨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bg2"/>
                      </a:buClr>
                      <a:buSzPct val="65000"/>
                      <a:buFont typeface="Wingdings" panose="05000000000000000000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70000"/>
                      <a:buFont typeface="Wingdings" panose="05000000000000000000" pitchFamily="2" charset="2"/>
                      <a:buChar char="¨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bg2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grpSp>
              <p:nvGrpSpPr>
                <p:cNvPr id="36960" name="Group 130"/>
                <p:cNvGrpSpPr>
                  <a:grpSpLocks/>
                </p:cNvGrpSpPr>
                <p:nvPr/>
              </p:nvGrpSpPr>
              <p:grpSpPr bwMode="auto">
                <a:xfrm>
                  <a:off x="4208" y="1292"/>
                  <a:ext cx="84" cy="259"/>
                  <a:chOff x="2680" y="1680"/>
                  <a:chExt cx="84" cy="259"/>
                </a:xfrm>
              </p:grpSpPr>
              <p:sp>
                <p:nvSpPr>
                  <p:cNvPr id="36973" name="Freeform 131"/>
                  <p:cNvSpPr>
                    <a:spLocks/>
                  </p:cNvSpPr>
                  <p:nvPr/>
                </p:nvSpPr>
                <p:spPr bwMode="auto">
                  <a:xfrm rot="-420624" flipH="1" flipV="1">
                    <a:off x="2718" y="1803"/>
                    <a:ext cx="46" cy="136"/>
                  </a:xfrm>
                  <a:custGeom>
                    <a:avLst/>
                    <a:gdLst>
                      <a:gd name="T0" fmla="*/ 10 w 111"/>
                      <a:gd name="T1" fmla="*/ 18 h 1008"/>
                      <a:gd name="T2" fmla="*/ 1 w 111"/>
                      <a:gd name="T3" fmla="*/ 3 h 1008"/>
                      <a:gd name="T4" fmla="*/ 18 w 111"/>
                      <a:gd name="T5" fmla="*/ 3 h 1008"/>
                      <a:gd name="T6" fmla="*/ 10 w 111"/>
                      <a:gd name="T7" fmla="*/ 18 h 10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1" h="1008">
                        <a:moveTo>
                          <a:pt x="56" y="1008"/>
                        </a:moveTo>
                        <a:cubicBezTo>
                          <a:pt x="40" y="1008"/>
                          <a:pt x="0" y="287"/>
                          <a:pt x="8" y="144"/>
                        </a:cubicBezTo>
                        <a:cubicBezTo>
                          <a:pt x="15" y="0"/>
                          <a:pt x="96" y="0"/>
                          <a:pt x="104" y="144"/>
                        </a:cubicBezTo>
                        <a:cubicBezTo>
                          <a:pt x="111" y="287"/>
                          <a:pt x="72" y="1008"/>
                          <a:pt x="56" y="1008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974" name="Freeform 132"/>
                  <p:cNvSpPr>
                    <a:spLocks/>
                  </p:cNvSpPr>
                  <p:nvPr/>
                </p:nvSpPr>
                <p:spPr bwMode="auto">
                  <a:xfrm rot="384543" flipH="1">
                    <a:off x="2718" y="1680"/>
                    <a:ext cx="46" cy="136"/>
                  </a:xfrm>
                  <a:custGeom>
                    <a:avLst/>
                    <a:gdLst>
                      <a:gd name="T0" fmla="*/ 10 w 111"/>
                      <a:gd name="T1" fmla="*/ 18 h 1008"/>
                      <a:gd name="T2" fmla="*/ 1 w 111"/>
                      <a:gd name="T3" fmla="*/ 3 h 1008"/>
                      <a:gd name="T4" fmla="*/ 18 w 111"/>
                      <a:gd name="T5" fmla="*/ 3 h 1008"/>
                      <a:gd name="T6" fmla="*/ 10 w 111"/>
                      <a:gd name="T7" fmla="*/ 18 h 10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1" h="1008">
                        <a:moveTo>
                          <a:pt x="56" y="1008"/>
                        </a:moveTo>
                        <a:cubicBezTo>
                          <a:pt x="40" y="1008"/>
                          <a:pt x="0" y="287"/>
                          <a:pt x="8" y="144"/>
                        </a:cubicBezTo>
                        <a:cubicBezTo>
                          <a:pt x="15" y="0"/>
                          <a:pt x="96" y="0"/>
                          <a:pt x="104" y="144"/>
                        </a:cubicBezTo>
                        <a:cubicBezTo>
                          <a:pt x="111" y="287"/>
                          <a:pt x="72" y="1008"/>
                          <a:pt x="56" y="1008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975" name="Freeform 133"/>
                  <p:cNvSpPr>
                    <a:spLocks/>
                  </p:cNvSpPr>
                  <p:nvPr/>
                </p:nvSpPr>
                <p:spPr bwMode="auto">
                  <a:xfrm rot="420624" flipV="1">
                    <a:off x="2680" y="1803"/>
                    <a:ext cx="47" cy="136"/>
                  </a:xfrm>
                  <a:custGeom>
                    <a:avLst/>
                    <a:gdLst>
                      <a:gd name="T0" fmla="*/ 10 w 111"/>
                      <a:gd name="T1" fmla="*/ 18 h 1008"/>
                      <a:gd name="T2" fmla="*/ 1 w 111"/>
                      <a:gd name="T3" fmla="*/ 3 h 1008"/>
                      <a:gd name="T4" fmla="*/ 19 w 111"/>
                      <a:gd name="T5" fmla="*/ 3 h 1008"/>
                      <a:gd name="T6" fmla="*/ 10 w 111"/>
                      <a:gd name="T7" fmla="*/ 18 h 10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1" h="1008">
                        <a:moveTo>
                          <a:pt x="56" y="1008"/>
                        </a:moveTo>
                        <a:cubicBezTo>
                          <a:pt x="40" y="1008"/>
                          <a:pt x="0" y="287"/>
                          <a:pt x="8" y="144"/>
                        </a:cubicBezTo>
                        <a:cubicBezTo>
                          <a:pt x="15" y="0"/>
                          <a:pt x="96" y="0"/>
                          <a:pt x="104" y="144"/>
                        </a:cubicBezTo>
                        <a:cubicBezTo>
                          <a:pt x="111" y="287"/>
                          <a:pt x="72" y="1008"/>
                          <a:pt x="56" y="1008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976" name="Freeform 134"/>
                  <p:cNvSpPr>
                    <a:spLocks/>
                  </p:cNvSpPr>
                  <p:nvPr/>
                </p:nvSpPr>
                <p:spPr bwMode="auto">
                  <a:xfrm rot="-384543">
                    <a:off x="2680" y="1682"/>
                    <a:ext cx="47" cy="136"/>
                  </a:xfrm>
                  <a:custGeom>
                    <a:avLst/>
                    <a:gdLst>
                      <a:gd name="T0" fmla="*/ 10 w 111"/>
                      <a:gd name="T1" fmla="*/ 18 h 1008"/>
                      <a:gd name="T2" fmla="*/ 1 w 111"/>
                      <a:gd name="T3" fmla="*/ 3 h 1008"/>
                      <a:gd name="T4" fmla="*/ 19 w 111"/>
                      <a:gd name="T5" fmla="*/ 3 h 1008"/>
                      <a:gd name="T6" fmla="*/ 10 w 111"/>
                      <a:gd name="T7" fmla="*/ 18 h 10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1" h="1008">
                        <a:moveTo>
                          <a:pt x="56" y="1008"/>
                        </a:moveTo>
                        <a:cubicBezTo>
                          <a:pt x="40" y="1008"/>
                          <a:pt x="0" y="287"/>
                          <a:pt x="8" y="144"/>
                        </a:cubicBezTo>
                        <a:cubicBezTo>
                          <a:pt x="15" y="0"/>
                          <a:pt x="96" y="0"/>
                          <a:pt x="104" y="144"/>
                        </a:cubicBezTo>
                        <a:cubicBezTo>
                          <a:pt x="111" y="287"/>
                          <a:pt x="72" y="1008"/>
                          <a:pt x="56" y="1008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977" name="Oval 135"/>
                  <p:cNvSpPr>
                    <a:spLocks noChangeArrowheads="1"/>
                  </p:cNvSpPr>
                  <p:nvPr/>
                </p:nvSpPr>
                <p:spPr bwMode="auto">
                  <a:xfrm>
                    <a:off x="2704" y="1788"/>
                    <a:ext cx="39" cy="28"/>
                  </a:xfrm>
                  <a:prstGeom prst="ellipse">
                    <a:avLst/>
                  </a:prstGeom>
                  <a:solidFill>
                    <a:srgbClr val="3333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bg2"/>
                      </a:buClr>
                      <a:buSzPct val="75000"/>
                      <a:buFont typeface="Wingdings" panose="05000000000000000000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SzPct val="80000"/>
                      <a:buFont typeface="Wingdings" panose="05000000000000000000" pitchFamily="2" charset="2"/>
                      <a:buChar char="¨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bg2"/>
                      </a:buClr>
                      <a:buSzPct val="65000"/>
                      <a:buFont typeface="Wingdings" panose="05000000000000000000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70000"/>
                      <a:buFont typeface="Wingdings" panose="05000000000000000000" pitchFamily="2" charset="2"/>
                      <a:buChar char="¨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bg2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grpSp>
              <p:nvGrpSpPr>
                <p:cNvPr id="36961" name="Group 136"/>
                <p:cNvGrpSpPr>
                  <a:grpSpLocks/>
                </p:cNvGrpSpPr>
                <p:nvPr/>
              </p:nvGrpSpPr>
              <p:grpSpPr bwMode="auto">
                <a:xfrm>
                  <a:off x="4196" y="1658"/>
                  <a:ext cx="84" cy="412"/>
                  <a:chOff x="2716" y="1996"/>
                  <a:chExt cx="84" cy="412"/>
                </a:xfrm>
              </p:grpSpPr>
              <p:sp>
                <p:nvSpPr>
                  <p:cNvPr id="36968" name="Freeform 137"/>
                  <p:cNvSpPr>
                    <a:spLocks/>
                  </p:cNvSpPr>
                  <p:nvPr/>
                </p:nvSpPr>
                <p:spPr bwMode="auto">
                  <a:xfrm rot="-254267" flipH="1" flipV="1">
                    <a:off x="2755" y="2110"/>
                    <a:ext cx="45" cy="296"/>
                  </a:xfrm>
                  <a:custGeom>
                    <a:avLst/>
                    <a:gdLst>
                      <a:gd name="T0" fmla="*/ 9 w 111"/>
                      <a:gd name="T1" fmla="*/ 87 h 1008"/>
                      <a:gd name="T2" fmla="*/ 1 w 111"/>
                      <a:gd name="T3" fmla="*/ 12 h 1008"/>
                      <a:gd name="T4" fmla="*/ 17 w 111"/>
                      <a:gd name="T5" fmla="*/ 12 h 1008"/>
                      <a:gd name="T6" fmla="*/ 9 w 111"/>
                      <a:gd name="T7" fmla="*/ 87 h 10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1" h="1008">
                        <a:moveTo>
                          <a:pt x="56" y="1008"/>
                        </a:moveTo>
                        <a:cubicBezTo>
                          <a:pt x="40" y="1008"/>
                          <a:pt x="0" y="287"/>
                          <a:pt x="8" y="144"/>
                        </a:cubicBezTo>
                        <a:cubicBezTo>
                          <a:pt x="15" y="0"/>
                          <a:pt x="96" y="0"/>
                          <a:pt x="104" y="144"/>
                        </a:cubicBezTo>
                        <a:cubicBezTo>
                          <a:pt x="111" y="287"/>
                          <a:pt x="72" y="1008"/>
                          <a:pt x="56" y="1008"/>
                        </a:cubicBezTo>
                        <a:close/>
                      </a:path>
                    </a:pathLst>
                  </a:custGeom>
                  <a:solidFill>
                    <a:srgbClr val="00CC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969" name="Freeform 138"/>
                  <p:cNvSpPr>
                    <a:spLocks/>
                  </p:cNvSpPr>
                  <p:nvPr/>
                </p:nvSpPr>
                <p:spPr bwMode="auto">
                  <a:xfrm rot="609585" flipH="1">
                    <a:off x="2758" y="1996"/>
                    <a:ext cx="39" cy="141"/>
                  </a:xfrm>
                  <a:custGeom>
                    <a:avLst/>
                    <a:gdLst>
                      <a:gd name="T0" fmla="*/ 7 w 111"/>
                      <a:gd name="T1" fmla="*/ 20 h 1008"/>
                      <a:gd name="T2" fmla="*/ 1 w 111"/>
                      <a:gd name="T3" fmla="*/ 3 h 1008"/>
                      <a:gd name="T4" fmla="*/ 13 w 111"/>
                      <a:gd name="T5" fmla="*/ 3 h 1008"/>
                      <a:gd name="T6" fmla="*/ 7 w 111"/>
                      <a:gd name="T7" fmla="*/ 20 h 10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1" h="1008">
                        <a:moveTo>
                          <a:pt x="56" y="1008"/>
                        </a:moveTo>
                        <a:cubicBezTo>
                          <a:pt x="40" y="1008"/>
                          <a:pt x="0" y="287"/>
                          <a:pt x="8" y="144"/>
                        </a:cubicBezTo>
                        <a:cubicBezTo>
                          <a:pt x="15" y="0"/>
                          <a:pt x="96" y="0"/>
                          <a:pt x="104" y="144"/>
                        </a:cubicBezTo>
                        <a:cubicBezTo>
                          <a:pt x="111" y="287"/>
                          <a:pt x="72" y="1008"/>
                          <a:pt x="56" y="1008"/>
                        </a:cubicBezTo>
                        <a:close/>
                      </a:path>
                    </a:pathLst>
                  </a:custGeom>
                  <a:solidFill>
                    <a:srgbClr val="00CC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970" name="Freeform 139"/>
                  <p:cNvSpPr>
                    <a:spLocks/>
                  </p:cNvSpPr>
                  <p:nvPr/>
                </p:nvSpPr>
                <p:spPr bwMode="auto">
                  <a:xfrm rot="254267" flipV="1">
                    <a:off x="2716" y="2113"/>
                    <a:ext cx="45" cy="295"/>
                  </a:xfrm>
                  <a:custGeom>
                    <a:avLst/>
                    <a:gdLst>
                      <a:gd name="T0" fmla="*/ 9 w 111"/>
                      <a:gd name="T1" fmla="*/ 86 h 1008"/>
                      <a:gd name="T2" fmla="*/ 1 w 111"/>
                      <a:gd name="T3" fmla="*/ 12 h 1008"/>
                      <a:gd name="T4" fmla="*/ 17 w 111"/>
                      <a:gd name="T5" fmla="*/ 12 h 1008"/>
                      <a:gd name="T6" fmla="*/ 9 w 111"/>
                      <a:gd name="T7" fmla="*/ 86 h 10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1" h="1008">
                        <a:moveTo>
                          <a:pt x="56" y="1008"/>
                        </a:moveTo>
                        <a:cubicBezTo>
                          <a:pt x="40" y="1008"/>
                          <a:pt x="0" y="287"/>
                          <a:pt x="8" y="144"/>
                        </a:cubicBezTo>
                        <a:cubicBezTo>
                          <a:pt x="15" y="0"/>
                          <a:pt x="96" y="0"/>
                          <a:pt x="104" y="144"/>
                        </a:cubicBezTo>
                        <a:cubicBezTo>
                          <a:pt x="111" y="287"/>
                          <a:pt x="72" y="1008"/>
                          <a:pt x="56" y="1008"/>
                        </a:cubicBezTo>
                        <a:close/>
                      </a:path>
                    </a:pathLst>
                  </a:custGeom>
                  <a:solidFill>
                    <a:srgbClr val="00CC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971" name="Freeform 140"/>
                  <p:cNvSpPr>
                    <a:spLocks/>
                  </p:cNvSpPr>
                  <p:nvPr/>
                </p:nvSpPr>
                <p:spPr bwMode="auto">
                  <a:xfrm rot="-609585">
                    <a:off x="2719" y="1998"/>
                    <a:ext cx="41" cy="141"/>
                  </a:xfrm>
                  <a:custGeom>
                    <a:avLst/>
                    <a:gdLst>
                      <a:gd name="T0" fmla="*/ 8 w 111"/>
                      <a:gd name="T1" fmla="*/ 20 h 1008"/>
                      <a:gd name="T2" fmla="*/ 1 w 111"/>
                      <a:gd name="T3" fmla="*/ 3 h 1008"/>
                      <a:gd name="T4" fmla="*/ 14 w 111"/>
                      <a:gd name="T5" fmla="*/ 3 h 1008"/>
                      <a:gd name="T6" fmla="*/ 8 w 111"/>
                      <a:gd name="T7" fmla="*/ 20 h 10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1" h="1008">
                        <a:moveTo>
                          <a:pt x="56" y="1008"/>
                        </a:moveTo>
                        <a:cubicBezTo>
                          <a:pt x="40" y="1008"/>
                          <a:pt x="0" y="287"/>
                          <a:pt x="8" y="144"/>
                        </a:cubicBezTo>
                        <a:cubicBezTo>
                          <a:pt x="15" y="0"/>
                          <a:pt x="96" y="0"/>
                          <a:pt x="104" y="144"/>
                        </a:cubicBezTo>
                        <a:cubicBezTo>
                          <a:pt x="111" y="287"/>
                          <a:pt x="72" y="1008"/>
                          <a:pt x="56" y="1008"/>
                        </a:cubicBezTo>
                        <a:close/>
                      </a:path>
                    </a:pathLst>
                  </a:custGeom>
                  <a:solidFill>
                    <a:srgbClr val="00CC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972" name="Oval 141"/>
                  <p:cNvSpPr>
                    <a:spLocks noChangeArrowheads="1"/>
                  </p:cNvSpPr>
                  <p:nvPr/>
                </p:nvSpPr>
                <p:spPr bwMode="auto">
                  <a:xfrm>
                    <a:off x="2740" y="2113"/>
                    <a:ext cx="39" cy="28"/>
                  </a:xfrm>
                  <a:prstGeom prst="ellipse">
                    <a:avLst/>
                  </a:prstGeom>
                  <a:solidFill>
                    <a:srgbClr val="008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bg2"/>
                      </a:buClr>
                      <a:buSzPct val="75000"/>
                      <a:buFont typeface="Wingdings" panose="05000000000000000000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SzPct val="80000"/>
                      <a:buFont typeface="Wingdings" panose="05000000000000000000" pitchFamily="2" charset="2"/>
                      <a:buChar char="¨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bg2"/>
                      </a:buClr>
                      <a:buSzPct val="65000"/>
                      <a:buFont typeface="Wingdings" panose="05000000000000000000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70000"/>
                      <a:buFont typeface="Wingdings" panose="05000000000000000000" pitchFamily="2" charset="2"/>
                      <a:buChar char="¨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bg2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grpSp>
              <p:nvGrpSpPr>
                <p:cNvPr id="36962" name="Group 142"/>
                <p:cNvGrpSpPr>
                  <a:grpSpLocks/>
                </p:cNvGrpSpPr>
                <p:nvPr/>
              </p:nvGrpSpPr>
              <p:grpSpPr bwMode="auto">
                <a:xfrm>
                  <a:off x="4160" y="1292"/>
                  <a:ext cx="84" cy="259"/>
                  <a:chOff x="2728" y="1681"/>
                  <a:chExt cx="84" cy="259"/>
                </a:xfrm>
              </p:grpSpPr>
              <p:sp>
                <p:nvSpPr>
                  <p:cNvPr id="36963" name="Freeform 143"/>
                  <p:cNvSpPr>
                    <a:spLocks/>
                  </p:cNvSpPr>
                  <p:nvPr/>
                </p:nvSpPr>
                <p:spPr bwMode="auto">
                  <a:xfrm rot="-420624" flipH="1" flipV="1">
                    <a:off x="2766" y="1804"/>
                    <a:ext cx="46" cy="136"/>
                  </a:xfrm>
                  <a:custGeom>
                    <a:avLst/>
                    <a:gdLst>
                      <a:gd name="T0" fmla="*/ 10 w 111"/>
                      <a:gd name="T1" fmla="*/ 18 h 1008"/>
                      <a:gd name="T2" fmla="*/ 1 w 111"/>
                      <a:gd name="T3" fmla="*/ 3 h 1008"/>
                      <a:gd name="T4" fmla="*/ 18 w 111"/>
                      <a:gd name="T5" fmla="*/ 3 h 1008"/>
                      <a:gd name="T6" fmla="*/ 10 w 111"/>
                      <a:gd name="T7" fmla="*/ 18 h 10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1" h="1008">
                        <a:moveTo>
                          <a:pt x="56" y="1008"/>
                        </a:moveTo>
                        <a:cubicBezTo>
                          <a:pt x="40" y="1008"/>
                          <a:pt x="0" y="287"/>
                          <a:pt x="8" y="144"/>
                        </a:cubicBezTo>
                        <a:cubicBezTo>
                          <a:pt x="15" y="0"/>
                          <a:pt x="96" y="0"/>
                          <a:pt x="104" y="144"/>
                        </a:cubicBezTo>
                        <a:cubicBezTo>
                          <a:pt x="111" y="287"/>
                          <a:pt x="72" y="1008"/>
                          <a:pt x="56" y="1008"/>
                        </a:cubicBezTo>
                        <a:close/>
                      </a:path>
                    </a:pathLst>
                  </a:custGeom>
                  <a:solidFill>
                    <a:srgbClr val="66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964" name="Freeform 144"/>
                  <p:cNvSpPr>
                    <a:spLocks/>
                  </p:cNvSpPr>
                  <p:nvPr/>
                </p:nvSpPr>
                <p:spPr bwMode="auto">
                  <a:xfrm rot="384543" flipH="1">
                    <a:off x="2766" y="1681"/>
                    <a:ext cx="46" cy="136"/>
                  </a:xfrm>
                  <a:custGeom>
                    <a:avLst/>
                    <a:gdLst>
                      <a:gd name="T0" fmla="*/ 10 w 111"/>
                      <a:gd name="T1" fmla="*/ 18 h 1008"/>
                      <a:gd name="T2" fmla="*/ 1 w 111"/>
                      <a:gd name="T3" fmla="*/ 3 h 1008"/>
                      <a:gd name="T4" fmla="*/ 18 w 111"/>
                      <a:gd name="T5" fmla="*/ 3 h 1008"/>
                      <a:gd name="T6" fmla="*/ 10 w 111"/>
                      <a:gd name="T7" fmla="*/ 18 h 10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1" h="1008">
                        <a:moveTo>
                          <a:pt x="56" y="1008"/>
                        </a:moveTo>
                        <a:cubicBezTo>
                          <a:pt x="40" y="1008"/>
                          <a:pt x="0" y="287"/>
                          <a:pt x="8" y="144"/>
                        </a:cubicBezTo>
                        <a:cubicBezTo>
                          <a:pt x="15" y="0"/>
                          <a:pt x="96" y="0"/>
                          <a:pt x="104" y="144"/>
                        </a:cubicBezTo>
                        <a:cubicBezTo>
                          <a:pt x="111" y="287"/>
                          <a:pt x="72" y="1008"/>
                          <a:pt x="56" y="1008"/>
                        </a:cubicBezTo>
                        <a:close/>
                      </a:path>
                    </a:pathLst>
                  </a:custGeom>
                  <a:solidFill>
                    <a:srgbClr val="66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965" name="Freeform 145"/>
                  <p:cNvSpPr>
                    <a:spLocks/>
                  </p:cNvSpPr>
                  <p:nvPr/>
                </p:nvSpPr>
                <p:spPr bwMode="auto">
                  <a:xfrm rot="420624" flipV="1">
                    <a:off x="2728" y="1804"/>
                    <a:ext cx="47" cy="136"/>
                  </a:xfrm>
                  <a:custGeom>
                    <a:avLst/>
                    <a:gdLst>
                      <a:gd name="T0" fmla="*/ 10 w 111"/>
                      <a:gd name="T1" fmla="*/ 18 h 1008"/>
                      <a:gd name="T2" fmla="*/ 1 w 111"/>
                      <a:gd name="T3" fmla="*/ 3 h 1008"/>
                      <a:gd name="T4" fmla="*/ 19 w 111"/>
                      <a:gd name="T5" fmla="*/ 3 h 1008"/>
                      <a:gd name="T6" fmla="*/ 10 w 111"/>
                      <a:gd name="T7" fmla="*/ 18 h 10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1" h="1008">
                        <a:moveTo>
                          <a:pt x="56" y="1008"/>
                        </a:moveTo>
                        <a:cubicBezTo>
                          <a:pt x="40" y="1008"/>
                          <a:pt x="0" y="287"/>
                          <a:pt x="8" y="144"/>
                        </a:cubicBezTo>
                        <a:cubicBezTo>
                          <a:pt x="15" y="0"/>
                          <a:pt x="96" y="0"/>
                          <a:pt x="104" y="144"/>
                        </a:cubicBezTo>
                        <a:cubicBezTo>
                          <a:pt x="111" y="287"/>
                          <a:pt x="72" y="1008"/>
                          <a:pt x="56" y="1008"/>
                        </a:cubicBezTo>
                        <a:close/>
                      </a:path>
                    </a:pathLst>
                  </a:custGeom>
                  <a:solidFill>
                    <a:srgbClr val="66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966" name="Freeform 146"/>
                  <p:cNvSpPr>
                    <a:spLocks/>
                  </p:cNvSpPr>
                  <p:nvPr/>
                </p:nvSpPr>
                <p:spPr bwMode="auto">
                  <a:xfrm rot="-384543">
                    <a:off x="2728" y="1683"/>
                    <a:ext cx="47" cy="136"/>
                  </a:xfrm>
                  <a:custGeom>
                    <a:avLst/>
                    <a:gdLst>
                      <a:gd name="T0" fmla="*/ 10 w 111"/>
                      <a:gd name="T1" fmla="*/ 18 h 1008"/>
                      <a:gd name="T2" fmla="*/ 1 w 111"/>
                      <a:gd name="T3" fmla="*/ 3 h 1008"/>
                      <a:gd name="T4" fmla="*/ 19 w 111"/>
                      <a:gd name="T5" fmla="*/ 3 h 1008"/>
                      <a:gd name="T6" fmla="*/ 10 w 111"/>
                      <a:gd name="T7" fmla="*/ 18 h 100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1" h="1008">
                        <a:moveTo>
                          <a:pt x="56" y="1008"/>
                        </a:moveTo>
                        <a:cubicBezTo>
                          <a:pt x="40" y="1008"/>
                          <a:pt x="0" y="287"/>
                          <a:pt x="8" y="144"/>
                        </a:cubicBezTo>
                        <a:cubicBezTo>
                          <a:pt x="15" y="0"/>
                          <a:pt x="96" y="0"/>
                          <a:pt x="104" y="144"/>
                        </a:cubicBezTo>
                        <a:cubicBezTo>
                          <a:pt x="111" y="287"/>
                          <a:pt x="72" y="1008"/>
                          <a:pt x="56" y="1008"/>
                        </a:cubicBezTo>
                        <a:close/>
                      </a:path>
                    </a:pathLst>
                  </a:custGeom>
                  <a:solidFill>
                    <a:srgbClr val="66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967" name="Oval 147"/>
                  <p:cNvSpPr>
                    <a:spLocks noChangeArrowheads="1"/>
                  </p:cNvSpPr>
                  <p:nvPr/>
                </p:nvSpPr>
                <p:spPr bwMode="auto">
                  <a:xfrm>
                    <a:off x="2752" y="1789"/>
                    <a:ext cx="39" cy="28"/>
                  </a:xfrm>
                  <a:prstGeom prst="ellipse">
                    <a:avLst/>
                  </a:prstGeom>
                  <a:solidFill>
                    <a:srgbClr val="0000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bg2"/>
                      </a:buClr>
                      <a:buSzPct val="75000"/>
                      <a:buFont typeface="Wingdings" panose="05000000000000000000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SzPct val="80000"/>
                      <a:buFont typeface="Wingdings" panose="05000000000000000000" pitchFamily="2" charset="2"/>
                      <a:buChar char="¨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bg2"/>
                      </a:buClr>
                      <a:buSzPct val="65000"/>
                      <a:buFont typeface="Wingdings" panose="05000000000000000000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70000"/>
                      <a:buFont typeface="Wingdings" panose="05000000000000000000" pitchFamily="2" charset="2"/>
                      <a:buChar char="¨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bg2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bg2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</p:grpSp>
          <p:grpSp>
            <p:nvGrpSpPr>
              <p:cNvPr id="36950" name="Group 148"/>
              <p:cNvGrpSpPr>
                <a:grpSpLocks/>
              </p:cNvGrpSpPr>
              <p:nvPr/>
            </p:nvGrpSpPr>
            <p:grpSpPr bwMode="auto">
              <a:xfrm>
                <a:off x="3822" y="1212"/>
                <a:ext cx="798" cy="852"/>
                <a:chOff x="2334" y="1644"/>
                <a:chExt cx="798" cy="852"/>
              </a:xfrm>
            </p:grpSpPr>
            <p:sp>
              <p:nvSpPr>
                <p:cNvPr id="36951" name="Freeform 149"/>
                <p:cNvSpPr>
                  <a:spLocks/>
                </p:cNvSpPr>
                <p:nvPr/>
              </p:nvSpPr>
              <p:spPr bwMode="auto">
                <a:xfrm>
                  <a:off x="2352" y="2064"/>
                  <a:ext cx="764" cy="28"/>
                </a:xfrm>
                <a:custGeom>
                  <a:avLst/>
                  <a:gdLst>
                    <a:gd name="T0" fmla="*/ 764 w 764"/>
                    <a:gd name="T1" fmla="*/ 0 h 28"/>
                    <a:gd name="T2" fmla="*/ 382 w 764"/>
                    <a:gd name="T3" fmla="*/ 28 h 28"/>
                    <a:gd name="T4" fmla="*/ 0 w 764"/>
                    <a:gd name="T5" fmla="*/ 4 h 2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4" h="28">
                      <a:moveTo>
                        <a:pt x="764" y="0"/>
                      </a:moveTo>
                      <a:cubicBezTo>
                        <a:pt x="700" y="4"/>
                        <a:pt x="509" y="27"/>
                        <a:pt x="382" y="28"/>
                      </a:cubicBezTo>
                      <a:cubicBezTo>
                        <a:pt x="254" y="28"/>
                        <a:pt x="79" y="8"/>
                        <a:pt x="0" y="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B2B2B2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52" name="Freeform 150"/>
                <p:cNvSpPr>
                  <a:spLocks/>
                </p:cNvSpPr>
                <p:nvPr/>
              </p:nvSpPr>
              <p:spPr bwMode="auto">
                <a:xfrm>
                  <a:off x="2352" y="1982"/>
                  <a:ext cx="756" cy="30"/>
                </a:xfrm>
                <a:custGeom>
                  <a:avLst/>
                  <a:gdLst>
                    <a:gd name="T0" fmla="*/ 0 w 756"/>
                    <a:gd name="T1" fmla="*/ 30 h 30"/>
                    <a:gd name="T2" fmla="*/ 332 w 756"/>
                    <a:gd name="T3" fmla="*/ 1 h 30"/>
                    <a:gd name="T4" fmla="*/ 756 w 756"/>
                    <a:gd name="T5" fmla="*/ 24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56" h="30">
                      <a:moveTo>
                        <a:pt x="0" y="30"/>
                      </a:moveTo>
                      <a:cubicBezTo>
                        <a:pt x="105" y="16"/>
                        <a:pt x="206" y="2"/>
                        <a:pt x="332" y="1"/>
                      </a:cubicBezTo>
                      <a:cubicBezTo>
                        <a:pt x="458" y="0"/>
                        <a:pt x="667" y="19"/>
                        <a:pt x="756" y="2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B2B2B2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53" name="Freeform 151"/>
                <p:cNvSpPr>
                  <a:spLocks/>
                </p:cNvSpPr>
                <p:nvPr/>
              </p:nvSpPr>
              <p:spPr bwMode="auto">
                <a:xfrm>
                  <a:off x="2334" y="2254"/>
                  <a:ext cx="798" cy="242"/>
                </a:xfrm>
                <a:custGeom>
                  <a:avLst/>
                  <a:gdLst>
                    <a:gd name="T0" fmla="*/ 798 w 798"/>
                    <a:gd name="T1" fmla="*/ 0 h 242"/>
                    <a:gd name="T2" fmla="*/ 408 w 798"/>
                    <a:gd name="T3" fmla="*/ 240 h 242"/>
                    <a:gd name="T4" fmla="*/ 0 w 798"/>
                    <a:gd name="T5" fmla="*/ 16 h 2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98" h="242">
                      <a:moveTo>
                        <a:pt x="798" y="0"/>
                      </a:moveTo>
                      <a:cubicBezTo>
                        <a:pt x="732" y="40"/>
                        <a:pt x="541" y="237"/>
                        <a:pt x="408" y="240"/>
                      </a:cubicBezTo>
                      <a:cubicBezTo>
                        <a:pt x="275" y="242"/>
                        <a:pt x="85" y="62"/>
                        <a:pt x="0" y="16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B2B2B2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54" name="Freeform 152"/>
                <p:cNvSpPr>
                  <a:spLocks/>
                </p:cNvSpPr>
                <p:nvPr/>
              </p:nvSpPr>
              <p:spPr bwMode="auto">
                <a:xfrm>
                  <a:off x="2340" y="1644"/>
                  <a:ext cx="788" cy="198"/>
                </a:xfrm>
                <a:custGeom>
                  <a:avLst/>
                  <a:gdLst>
                    <a:gd name="T0" fmla="*/ 0 w 788"/>
                    <a:gd name="T1" fmla="*/ 198 h 198"/>
                    <a:gd name="T2" fmla="*/ 392 w 788"/>
                    <a:gd name="T3" fmla="*/ 2 h 198"/>
                    <a:gd name="T4" fmla="*/ 788 w 788"/>
                    <a:gd name="T5" fmla="*/ 188 h 19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88" h="198">
                      <a:moveTo>
                        <a:pt x="0" y="198"/>
                      </a:moveTo>
                      <a:cubicBezTo>
                        <a:pt x="65" y="165"/>
                        <a:pt x="260" y="3"/>
                        <a:pt x="392" y="2"/>
                      </a:cubicBezTo>
                      <a:cubicBezTo>
                        <a:pt x="523" y="0"/>
                        <a:pt x="705" y="149"/>
                        <a:pt x="788" y="1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B2B2B2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55" name="Freeform 153"/>
                <p:cNvSpPr>
                  <a:spLocks/>
                </p:cNvSpPr>
                <p:nvPr/>
              </p:nvSpPr>
              <p:spPr bwMode="auto">
                <a:xfrm>
                  <a:off x="2354" y="2114"/>
                  <a:ext cx="758" cy="116"/>
                </a:xfrm>
                <a:custGeom>
                  <a:avLst/>
                  <a:gdLst>
                    <a:gd name="T0" fmla="*/ 758 w 758"/>
                    <a:gd name="T1" fmla="*/ 0 h 116"/>
                    <a:gd name="T2" fmla="*/ 384 w 758"/>
                    <a:gd name="T3" fmla="*/ 112 h 116"/>
                    <a:gd name="T4" fmla="*/ 0 w 758"/>
                    <a:gd name="T5" fmla="*/ 24 h 11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58" h="116">
                      <a:moveTo>
                        <a:pt x="758" y="0"/>
                      </a:moveTo>
                      <a:cubicBezTo>
                        <a:pt x="695" y="18"/>
                        <a:pt x="510" y="108"/>
                        <a:pt x="384" y="112"/>
                      </a:cubicBezTo>
                      <a:cubicBezTo>
                        <a:pt x="257" y="116"/>
                        <a:pt x="80" y="42"/>
                        <a:pt x="0" y="2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B2B2B2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56" name="Freeform 154"/>
                <p:cNvSpPr>
                  <a:spLocks/>
                </p:cNvSpPr>
                <p:nvPr/>
              </p:nvSpPr>
              <p:spPr bwMode="auto">
                <a:xfrm>
                  <a:off x="2352" y="1845"/>
                  <a:ext cx="762" cy="122"/>
                </a:xfrm>
                <a:custGeom>
                  <a:avLst/>
                  <a:gdLst>
                    <a:gd name="T0" fmla="*/ 0 w 762"/>
                    <a:gd name="T1" fmla="*/ 122 h 122"/>
                    <a:gd name="T2" fmla="*/ 378 w 762"/>
                    <a:gd name="T3" fmla="*/ 3 h 122"/>
                    <a:gd name="T4" fmla="*/ 762 w 762"/>
                    <a:gd name="T5" fmla="*/ 107 h 12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2" h="122">
                      <a:moveTo>
                        <a:pt x="0" y="122"/>
                      </a:moveTo>
                      <a:cubicBezTo>
                        <a:pt x="63" y="102"/>
                        <a:pt x="251" y="5"/>
                        <a:pt x="378" y="3"/>
                      </a:cubicBezTo>
                      <a:cubicBezTo>
                        <a:pt x="505" y="0"/>
                        <a:pt x="682" y="85"/>
                        <a:pt x="762" y="107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B2B2B2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57" name="Freeform 155"/>
                <p:cNvSpPr>
                  <a:spLocks/>
                </p:cNvSpPr>
                <p:nvPr/>
              </p:nvSpPr>
              <p:spPr bwMode="auto">
                <a:xfrm>
                  <a:off x="2354" y="1735"/>
                  <a:ext cx="762" cy="169"/>
                </a:xfrm>
                <a:custGeom>
                  <a:avLst/>
                  <a:gdLst>
                    <a:gd name="T0" fmla="*/ 0 w 762"/>
                    <a:gd name="T1" fmla="*/ 169 h 169"/>
                    <a:gd name="T2" fmla="*/ 374 w 762"/>
                    <a:gd name="T3" fmla="*/ 3 h 169"/>
                    <a:gd name="T4" fmla="*/ 762 w 762"/>
                    <a:gd name="T5" fmla="*/ 155 h 16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2" h="169">
                      <a:moveTo>
                        <a:pt x="0" y="169"/>
                      </a:moveTo>
                      <a:cubicBezTo>
                        <a:pt x="61" y="141"/>
                        <a:pt x="247" y="5"/>
                        <a:pt x="374" y="3"/>
                      </a:cubicBezTo>
                      <a:cubicBezTo>
                        <a:pt x="501" y="0"/>
                        <a:pt x="681" y="123"/>
                        <a:pt x="762" y="155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B2B2B2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58" name="Freeform 156"/>
                <p:cNvSpPr>
                  <a:spLocks/>
                </p:cNvSpPr>
                <p:nvPr/>
              </p:nvSpPr>
              <p:spPr bwMode="auto">
                <a:xfrm>
                  <a:off x="2344" y="2174"/>
                  <a:ext cx="777" cy="190"/>
                </a:xfrm>
                <a:custGeom>
                  <a:avLst/>
                  <a:gdLst>
                    <a:gd name="T0" fmla="*/ 777 w 777"/>
                    <a:gd name="T1" fmla="*/ 0 h 190"/>
                    <a:gd name="T2" fmla="*/ 392 w 777"/>
                    <a:gd name="T3" fmla="*/ 186 h 190"/>
                    <a:gd name="T4" fmla="*/ 0 w 777"/>
                    <a:gd name="T5" fmla="*/ 28 h 19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77" h="190">
                      <a:moveTo>
                        <a:pt x="777" y="0"/>
                      </a:moveTo>
                      <a:cubicBezTo>
                        <a:pt x="712" y="31"/>
                        <a:pt x="521" y="181"/>
                        <a:pt x="392" y="186"/>
                      </a:cubicBezTo>
                      <a:cubicBezTo>
                        <a:pt x="262" y="190"/>
                        <a:pt x="81" y="60"/>
                        <a:pt x="0" y="2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B2B2B2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6947" name="Line 157"/>
            <p:cNvSpPr>
              <a:spLocks noChangeShapeType="1"/>
            </p:cNvSpPr>
            <p:nvPr/>
          </p:nvSpPr>
          <p:spPr bwMode="auto">
            <a:xfrm>
              <a:off x="3408" y="1056"/>
              <a:ext cx="528" cy="96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98" name="Group 158"/>
          <p:cNvGrpSpPr>
            <a:grpSpLocks/>
          </p:cNvGrpSpPr>
          <p:nvPr/>
        </p:nvGrpSpPr>
        <p:grpSpPr bwMode="auto">
          <a:xfrm>
            <a:off x="5410200" y="4267200"/>
            <a:ext cx="2590800" cy="2057400"/>
            <a:chOff x="2448" y="2688"/>
            <a:chExt cx="1632" cy="1296"/>
          </a:xfrm>
        </p:grpSpPr>
        <p:sp>
          <p:nvSpPr>
            <p:cNvPr id="36943" name="Text Box 159"/>
            <p:cNvSpPr txBox="1">
              <a:spLocks noChangeArrowheads="1"/>
            </p:cNvSpPr>
            <p:nvPr/>
          </p:nvSpPr>
          <p:spPr bwMode="auto">
            <a:xfrm>
              <a:off x="2448" y="3696"/>
              <a:ext cx="1016" cy="288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ja-JP" sz="2400">
                  <a:latin typeface="Times" panose="02020603050405020304" pitchFamily="18" charset="0"/>
                  <a:ea typeface="MS PGothic" panose="020B0600070205080204" pitchFamily="34" charset="-128"/>
                </a:rPr>
                <a:t>Telophase I</a:t>
              </a:r>
            </a:p>
          </p:txBody>
        </p:sp>
        <p:sp>
          <p:nvSpPr>
            <p:cNvPr id="36944" name="Line 160"/>
            <p:cNvSpPr>
              <a:spLocks noChangeShapeType="1"/>
            </p:cNvSpPr>
            <p:nvPr/>
          </p:nvSpPr>
          <p:spPr bwMode="auto">
            <a:xfrm flipH="1">
              <a:off x="3552" y="2688"/>
              <a:ext cx="528" cy="96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801" name="Group 161"/>
          <p:cNvGrpSpPr>
            <a:grpSpLocks/>
          </p:cNvGrpSpPr>
          <p:nvPr/>
        </p:nvGrpSpPr>
        <p:grpSpPr bwMode="auto">
          <a:xfrm>
            <a:off x="3124200" y="1066800"/>
            <a:ext cx="2209800" cy="2667000"/>
            <a:chOff x="1008" y="672"/>
            <a:chExt cx="1392" cy="1680"/>
          </a:xfrm>
        </p:grpSpPr>
        <p:sp>
          <p:nvSpPr>
            <p:cNvPr id="112802" name="Text Box 162"/>
            <p:cNvSpPr txBox="1">
              <a:spLocks noChangeArrowheads="1"/>
            </p:cNvSpPr>
            <p:nvPr/>
          </p:nvSpPr>
          <p:spPr bwMode="auto">
            <a:xfrm>
              <a:off x="1248" y="1718"/>
              <a:ext cx="1152" cy="634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ja-JP" sz="24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" panose="02020603050405020304" pitchFamily="18" charset="0"/>
                  <a:ea typeface="MS PGothic" panose="020B0600070205080204" pitchFamily="34" charset="-128"/>
                </a:rPr>
                <a:t>Prophase I:</a:t>
              </a:r>
            </a:p>
            <a:p>
              <a:pPr algn="ctr">
                <a:defRPr/>
              </a:pPr>
              <a:r>
                <a:rPr lang="en-US" altLang="ja-JP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" panose="02020603050405020304" pitchFamily="18" charset="0"/>
                  <a:ea typeface="MS PGothic" panose="020B0600070205080204" pitchFamily="34" charset="-128"/>
                </a:rPr>
                <a:t>Condensing Chromosomes</a:t>
              </a:r>
              <a:endParaRPr lang="en-US" altLang="ja-JP" sz="2400">
                <a:effectLst>
                  <a:outerShdw blurRad="38100" dist="38100" dir="2700000" algn="tl">
                    <a:srgbClr val="C0C0C0"/>
                  </a:outerShdw>
                </a:effectLst>
                <a:latin typeface="Times" panose="02020603050405020304" pitchFamily="18" charset="0"/>
                <a:ea typeface="MS PGothic" panose="020B0600070205080204" pitchFamily="34" charset="-128"/>
              </a:endParaRPr>
            </a:p>
          </p:txBody>
        </p:sp>
        <p:grpSp>
          <p:nvGrpSpPr>
            <p:cNvPr id="36915" name="Group 163"/>
            <p:cNvGrpSpPr>
              <a:grpSpLocks/>
            </p:cNvGrpSpPr>
            <p:nvPr/>
          </p:nvGrpSpPr>
          <p:grpSpPr bwMode="auto">
            <a:xfrm>
              <a:off x="1344" y="720"/>
              <a:ext cx="960" cy="1056"/>
              <a:chOff x="1210" y="1056"/>
              <a:chExt cx="960" cy="1056"/>
            </a:xfrm>
          </p:grpSpPr>
          <p:sp>
            <p:nvSpPr>
              <p:cNvPr id="36917" name="Oval 164"/>
              <p:cNvSpPr>
                <a:spLocks noChangeArrowheads="1"/>
              </p:cNvSpPr>
              <p:nvPr/>
            </p:nvSpPr>
            <p:spPr bwMode="auto">
              <a:xfrm>
                <a:off x="1210" y="1056"/>
                <a:ext cx="960" cy="1056"/>
              </a:xfrm>
              <a:prstGeom prst="ellipse">
                <a:avLst/>
              </a:prstGeom>
              <a:gradFill rotWithShape="0">
                <a:gsLst>
                  <a:gs pos="0">
                    <a:srgbClr val="FFCC66"/>
                  </a:gs>
                  <a:gs pos="100000">
                    <a:srgbClr val="FFFFFF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36918" name="Group 165"/>
              <p:cNvGrpSpPr>
                <a:grpSpLocks/>
              </p:cNvGrpSpPr>
              <p:nvPr/>
            </p:nvGrpSpPr>
            <p:grpSpPr bwMode="auto">
              <a:xfrm rot="-1248436">
                <a:off x="1536" y="1440"/>
                <a:ext cx="84" cy="412"/>
                <a:chOff x="1612" y="1515"/>
                <a:chExt cx="84" cy="412"/>
              </a:xfrm>
            </p:grpSpPr>
            <p:sp>
              <p:nvSpPr>
                <p:cNvPr id="36938" name="Freeform 166"/>
                <p:cNvSpPr>
                  <a:spLocks/>
                </p:cNvSpPr>
                <p:nvPr/>
              </p:nvSpPr>
              <p:spPr bwMode="auto">
                <a:xfrm rot="-254267" flipH="1" flipV="1">
                  <a:off x="1651" y="1629"/>
                  <a:ext cx="45" cy="296"/>
                </a:xfrm>
                <a:custGeom>
                  <a:avLst/>
                  <a:gdLst>
                    <a:gd name="T0" fmla="*/ 9 w 111"/>
                    <a:gd name="T1" fmla="*/ 87 h 1008"/>
                    <a:gd name="T2" fmla="*/ 1 w 111"/>
                    <a:gd name="T3" fmla="*/ 12 h 1008"/>
                    <a:gd name="T4" fmla="*/ 17 w 111"/>
                    <a:gd name="T5" fmla="*/ 12 h 1008"/>
                    <a:gd name="T6" fmla="*/ 9 w 111"/>
                    <a:gd name="T7" fmla="*/ 87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FF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39" name="Freeform 167"/>
                <p:cNvSpPr>
                  <a:spLocks/>
                </p:cNvSpPr>
                <p:nvPr/>
              </p:nvSpPr>
              <p:spPr bwMode="auto">
                <a:xfrm rot="609585" flipH="1">
                  <a:off x="1654" y="1515"/>
                  <a:ext cx="39" cy="141"/>
                </a:xfrm>
                <a:custGeom>
                  <a:avLst/>
                  <a:gdLst>
                    <a:gd name="T0" fmla="*/ 7 w 111"/>
                    <a:gd name="T1" fmla="*/ 20 h 1008"/>
                    <a:gd name="T2" fmla="*/ 1 w 111"/>
                    <a:gd name="T3" fmla="*/ 3 h 1008"/>
                    <a:gd name="T4" fmla="*/ 13 w 111"/>
                    <a:gd name="T5" fmla="*/ 3 h 1008"/>
                    <a:gd name="T6" fmla="*/ 7 w 111"/>
                    <a:gd name="T7" fmla="*/ 20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FF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40" name="Freeform 168"/>
                <p:cNvSpPr>
                  <a:spLocks/>
                </p:cNvSpPr>
                <p:nvPr/>
              </p:nvSpPr>
              <p:spPr bwMode="auto">
                <a:xfrm rot="254267" flipV="1">
                  <a:off x="1612" y="1632"/>
                  <a:ext cx="45" cy="295"/>
                </a:xfrm>
                <a:custGeom>
                  <a:avLst/>
                  <a:gdLst>
                    <a:gd name="T0" fmla="*/ 9 w 111"/>
                    <a:gd name="T1" fmla="*/ 86 h 1008"/>
                    <a:gd name="T2" fmla="*/ 1 w 111"/>
                    <a:gd name="T3" fmla="*/ 12 h 1008"/>
                    <a:gd name="T4" fmla="*/ 17 w 111"/>
                    <a:gd name="T5" fmla="*/ 12 h 1008"/>
                    <a:gd name="T6" fmla="*/ 9 w 111"/>
                    <a:gd name="T7" fmla="*/ 86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FF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41" name="Freeform 169"/>
                <p:cNvSpPr>
                  <a:spLocks/>
                </p:cNvSpPr>
                <p:nvPr/>
              </p:nvSpPr>
              <p:spPr bwMode="auto">
                <a:xfrm rot="-609585">
                  <a:off x="1615" y="1517"/>
                  <a:ext cx="41" cy="141"/>
                </a:xfrm>
                <a:custGeom>
                  <a:avLst/>
                  <a:gdLst>
                    <a:gd name="T0" fmla="*/ 8 w 111"/>
                    <a:gd name="T1" fmla="*/ 20 h 1008"/>
                    <a:gd name="T2" fmla="*/ 1 w 111"/>
                    <a:gd name="T3" fmla="*/ 3 h 1008"/>
                    <a:gd name="T4" fmla="*/ 14 w 111"/>
                    <a:gd name="T5" fmla="*/ 3 h 1008"/>
                    <a:gd name="T6" fmla="*/ 8 w 111"/>
                    <a:gd name="T7" fmla="*/ 20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FF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42" name="Oval 170"/>
                <p:cNvSpPr>
                  <a:spLocks noChangeArrowheads="1"/>
                </p:cNvSpPr>
                <p:nvPr/>
              </p:nvSpPr>
              <p:spPr bwMode="auto">
                <a:xfrm>
                  <a:off x="1636" y="1632"/>
                  <a:ext cx="39" cy="28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36919" name="Group 171"/>
              <p:cNvGrpSpPr>
                <a:grpSpLocks/>
              </p:cNvGrpSpPr>
              <p:nvPr/>
            </p:nvGrpSpPr>
            <p:grpSpPr bwMode="auto">
              <a:xfrm>
                <a:off x="1624" y="1200"/>
                <a:ext cx="84" cy="259"/>
                <a:chOff x="1624" y="1200"/>
                <a:chExt cx="84" cy="259"/>
              </a:xfrm>
            </p:grpSpPr>
            <p:sp>
              <p:nvSpPr>
                <p:cNvPr id="36933" name="Freeform 172"/>
                <p:cNvSpPr>
                  <a:spLocks/>
                </p:cNvSpPr>
                <p:nvPr/>
              </p:nvSpPr>
              <p:spPr bwMode="auto">
                <a:xfrm rot="-420624" flipH="1" flipV="1">
                  <a:off x="1662" y="1323"/>
                  <a:ext cx="46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8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34" name="Freeform 173"/>
                <p:cNvSpPr>
                  <a:spLocks/>
                </p:cNvSpPr>
                <p:nvPr/>
              </p:nvSpPr>
              <p:spPr bwMode="auto">
                <a:xfrm rot="384543" flipH="1">
                  <a:off x="1662" y="1200"/>
                  <a:ext cx="46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8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35" name="Freeform 174"/>
                <p:cNvSpPr>
                  <a:spLocks/>
                </p:cNvSpPr>
                <p:nvPr/>
              </p:nvSpPr>
              <p:spPr bwMode="auto">
                <a:xfrm rot="420624" flipV="1">
                  <a:off x="1624" y="1323"/>
                  <a:ext cx="47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9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36" name="Freeform 175"/>
                <p:cNvSpPr>
                  <a:spLocks/>
                </p:cNvSpPr>
                <p:nvPr/>
              </p:nvSpPr>
              <p:spPr bwMode="auto">
                <a:xfrm rot="-384543">
                  <a:off x="1624" y="1202"/>
                  <a:ext cx="47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9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37" name="Oval 176"/>
                <p:cNvSpPr>
                  <a:spLocks noChangeArrowheads="1"/>
                </p:cNvSpPr>
                <p:nvPr/>
              </p:nvSpPr>
              <p:spPr bwMode="auto">
                <a:xfrm>
                  <a:off x="1648" y="1308"/>
                  <a:ext cx="39" cy="28"/>
                </a:xfrm>
                <a:prstGeom prst="ellipse">
                  <a:avLst/>
                </a:prstGeom>
                <a:solidFill>
                  <a:srgbClr val="3333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36920" name="Group 177"/>
              <p:cNvGrpSpPr>
                <a:grpSpLocks/>
              </p:cNvGrpSpPr>
              <p:nvPr/>
            </p:nvGrpSpPr>
            <p:grpSpPr bwMode="auto">
              <a:xfrm rot="1143971">
                <a:off x="1728" y="1488"/>
                <a:ext cx="84" cy="412"/>
                <a:chOff x="1776" y="1611"/>
                <a:chExt cx="84" cy="412"/>
              </a:xfrm>
            </p:grpSpPr>
            <p:sp>
              <p:nvSpPr>
                <p:cNvPr id="36928" name="Freeform 178"/>
                <p:cNvSpPr>
                  <a:spLocks/>
                </p:cNvSpPr>
                <p:nvPr/>
              </p:nvSpPr>
              <p:spPr bwMode="auto">
                <a:xfrm rot="-254267" flipH="1" flipV="1">
                  <a:off x="1815" y="1725"/>
                  <a:ext cx="45" cy="296"/>
                </a:xfrm>
                <a:custGeom>
                  <a:avLst/>
                  <a:gdLst>
                    <a:gd name="T0" fmla="*/ 9 w 111"/>
                    <a:gd name="T1" fmla="*/ 87 h 1008"/>
                    <a:gd name="T2" fmla="*/ 1 w 111"/>
                    <a:gd name="T3" fmla="*/ 12 h 1008"/>
                    <a:gd name="T4" fmla="*/ 17 w 111"/>
                    <a:gd name="T5" fmla="*/ 12 h 1008"/>
                    <a:gd name="T6" fmla="*/ 9 w 111"/>
                    <a:gd name="T7" fmla="*/ 87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00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29" name="Freeform 179"/>
                <p:cNvSpPr>
                  <a:spLocks/>
                </p:cNvSpPr>
                <p:nvPr/>
              </p:nvSpPr>
              <p:spPr bwMode="auto">
                <a:xfrm rot="609585" flipH="1">
                  <a:off x="1818" y="1611"/>
                  <a:ext cx="39" cy="141"/>
                </a:xfrm>
                <a:custGeom>
                  <a:avLst/>
                  <a:gdLst>
                    <a:gd name="T0" fmla="*/ 7 w 111"/>
                    <a:gd name="T1" fmla="*/ 20 h 1008"/>
                    <a:gd name="T2" fmla="*/ 1 w 111"/>
                    <a:gd name="T3" fmla="*/ 3 h 1008"/>
                    <a:gd name="T4" fmla="*/ 13 w 111"/>
                    <a:gd name="T5" fmla="*/ 3 h 1008"/>
                    <a:gd name="T6" fmla="*/ 7 w 111"/>
                    <a:gd name="T7" fmla="*/ 20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00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30" name="Freeform 180"/>
                <p:cNvSpPr>
                  <a:spLocks/>
                </p:cNvSpPr>
                <p:nvPr/>
              </p:nvSpPr>
              <p:spPr bwMode="auto">
                <a:xfrm rot="254267" flipV="1">
                  <a:off x="1776" y="1728"/>
                  <a:ext cx="45" cy="295"/>
                </a:xfrm>
                <a:custGeom>
                  <a:avLst/>
                  <a:gdLst>
                    <a:gd name="T0" fmla="*/ 9 w 111"/>
                    <a:gd name="T1" fmla="*/ 86 h 1008"/>
                    <a:gd name="T2" fmla="*/ 1 w 111"/>
                    <a:gd name="T3" fmla="*/ 12 h 1008"/>
                    <a:gd name="T4" fmla="*/ 17 w 111"/>
                    <a:gd name="T5" fmla="*/ 12 h 1008"/>
                    <a:gd name="T6" fmla="*/ 9 w 111"/>
                    <a:gd name="T7" fmla="*/ 86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00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31" name="Freeform 181"/>
                <p:cNvSpPr>
                  <a:spLocks/>
                </p:cNvSpPr>
                <p:nvPr/>
              </p:nvSpPr>
              <p:spPr bwMode="auto">
                <a:xfrm rot="-609585">
                  <a:off x="1779" y="1613"/>
                  <a:ext cx="41" cy="141"/>
                </a:xfrm>
                <a:custGeom>
                  <a:avLst/>
                  <a:gdLst>
                    <a:gd name="T0" fmla="*/ 8 w 111"/>
                    <a:gd name="T1" fmla="*/ 20 h 1008"/>
                    <a:gd name="T2" fmla="*/ 1 w 111"/>
                    <a:gd name="T3" fmla="*/ 3 h 1008"/>
                    <a:gd name="T4" fmla="*/ 14 w 111"/>
                    <a:gd name="T5" fmla="*/ 3 h 1008"/>
                    <a:gd name="T6" fmla="*/ 8 w 111"/>
                    <a:gd name="T7" fmla="*/ 20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00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32" name="Oval 182"/>
                <p:cNvSpPr>
                  <a:spLocks noChangeArrowheads="1"/>
                </p:cNvSpPr>
                <p:nvPr/>
              </p:nvSpPr>
              <p:spPr bwMode="auto">
                <a:xfrm>
                  <a:off x="1800" y="1728"/>
                  <a:ext cx="39" cy="28"/>
                </a:xfrm>
                <a:prstGeom prst="ellipse">
                  <a:avLst/>
                </a:prstGeom>
                <a:solidFill>
                  <a:srgbClr val="008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36921" name="Group 183"/>
              <p:cNvGrpSpPr>
                <a:grpSpLocks/>
              </p:cNvGrpSpPr>
              <p:nvPr/>
            </p:nvGrpSpPr>
            <p:grpSpPr bwMode="auto">
              <a:xfrm rot="-2485096">
                <a:off x="1788" y="1296"/>
                <a:ext cx="84" cy="259"/>
                <a:chOff x="1788" y="1296"/>
                <a:chExt cx="84" cy="259"/>
              </a:xfrm>
            </p:grpSpPr>
            <p:sp>
              <p:nvSpPr>
                <p:cNvPr id="36923" name="Freeform 184"/>
                <p:cNvSpPr>
                  <a:spLocks/>
                </p:cNvSpPr>
                <p:nvPr/>
              </p:nvSpPr>
              <p:spPr bwMode="auto">
                <a:xfrm rot="-420624" flipH="1" flipV="1">
                  <a:off x="1826" y="1419"/>
                  <a:ext cx="46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8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24" name="Freeform 185"/>
                <p:cNvSpPr>
                  <a:spLocks/>
                </p:cNvSpPr>
                <p:nvPr/>
              </p:nvSpPr>
              <p:spPr bwMode="auto">
                <a:xfrm rot="384543" flipH="1">
                  <a:off x="1826" y="1296"/>
                  <a:ext cx="46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8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25" name="Freeform 186"/>
                <p:cNvSpPr>
                  <a:spLocks/>
                </p:cNvSpPr>
                <p:nvPr/>
              </p:nvSpPr>
              <p:spPr bwMode="auto">
                <a:xfrm rot="420624" flipV="1">
                  <a:off x="1788" y="1419"/>
                  <a:ext cx="47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9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26" name="Freeform 187"/>
                <p:cNvSpPr>
                  <a:spLocks/>
                </p:cNvSpPr>
                <p:nvPr/>
              </p:nvSpPr>
              <p:spPr bwMode="auto">
                <a:xfrm rot="-384543">
                  <a:off x="1788" y="1298"/>
                  <a:ext cx="47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9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27" name="Oval 188"/>
                <p:cNvSpPr>
                  <a:spLocks noChangeArrowheads="1"/>
                </p:cNvSpPr>
                <p:nvPr/>
              </p:nvSpPr>
              <p:spPr bwMode="auto">
                <a:xfrm>
                  <a:off x="1812" y="1404"/>
                  <a:ext cx="39" cy="28"/>
                </a:xfrm>
                <a:prstGeom prst="ellipse">
                  <a:avLst/>
                </a:pr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36922" name="Oval 189"/>
              <p:cNvSpPr>
                <a:spLocks noChangeArrowheads="1"/>
              </p:cNvSpPr>
              <p:nvPr/>
            </p:nvSpPr>
            <p:spPr bwMode="auto">
              <a:xfrm>
                <a:off x="1452" y="1200"/>
                <a:ext cx="516" cy="698"/>
              </a:xfrm>
              <a:prstGeom prst="ellipse">
                <a:avLst/>
              </a:prstGeom>
              <a:noFill/>
              <a:ln w="12700" cap="rnd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6916" name="Line 190"/>
            <p:cNvSpPr>
              <a:spLocks noChangeShapeType="1"/>
            </p:cNvSpPr>
            <p:nvPr/>
          </p:nvSpPr>
          <p:spPr bwMode="auto">
            <a:xfrm>
              <a:off x="1008" y="672"/>
              <a:ext cx="528" cy="96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831" name="Group 191"/>
          <p:cNvGrpSpPr>
            <a:grpSpLocks/>
          </p:cNvGrpSpPr>
          <p:nvPr/>
        </p:nvGrpSpPr>
        <p:grpSpPr bwMode="auto">
          <a:xfrm>
            <a:off x="8001001" y="2057401"/>
            <a:ext cx="2474913" cy="3946525"/>
            <a:chOff x="4080" y="1296"/>
            <a:chExt cx="1559" cy="2486"/>
          </a:xfrm>
        </p:grpSpPr>
        <p:sp>
          <p:nvSpPr>
            <p:cNvPr id="36877" name="Text Box 192"/>
            <p:cNvSpPr txBox="1">
              <a:spLocks noChangeArrowheads="1"/>
            </p:cNvSpPr>
            <p:nvPr/>
          </p:nvSpPr>
          <p:spPr bwMode="auto">
            <a:xfrm>
              <a:off x="4080" y="3494"/>
              <a:ext cx="1033" cy="288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ja-JP" sz="2400">
                  <a:latin typeface="Times" panose="02020603050405020304" pitchFamily="18" charset="0"/>
                  <a:ea typeface="MS PGothic" panose="020B0600070205080204" pitchFamily="34" charset="-128"/>
                </a:rPr>
                <a:t>Anaphase I </a:t>
              </a:r>
            </a:p>
          </p:txBody>
        </p:sp>
        <p:grpSp>
          <p:nvGrpSpPr>
            <p:cNvPr id="36878" name="Group 193"/>
            <p:cNvGrpSpPr>
              <a:grpSpLocks/>
            </p:cNvGrpSpPr>
            <p:nvPr/>
          </p:nvGrpSpPr>
          <p:grpSpPr bwMode="auto">
            <a:xfrm>
              <a:off x="4128" y="2496"/>
              <a:ext cx="960" cy="1056"/>
              <a:chOff x="4128" y="2496"/>
              <a:chExt cx="960" cy="1056"/>
            </a:xfrm>
          </p:grpSpPr>
          <p:sp>
            <p:nvSpPr>
              <p:cNvPr id="36880" name="Oval 194"/>
              <p:cNvSpPr>
                <a:spLocks noChangeArrowheads="1"/>
              </p:cNvSpPr>
              <p:nvPr/>
            </p:nvSpPr>
            <p:spPr bwMode="auto">
              <a:xfrm>
                <a:off x="4128" y="2496"/>
                <a:ext cx="960" cy="1056"/>
              </a:xfrm>
              <a:prstGeom prst="ellipse">
                <a:avLst/>
              </a:prstGeom>
              <a:gradFill rotWithShape="0">
                <a:gsLst>
                  <a:gs pos="0">
                    <a:srgbClr val="FFCC66"/>
                  </a:gs>
                  <a:gs pos="100000">
                    <a:srgbClr val="FFFFFF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36881" name="Group 195"/>
              <p:cNvGrpSpPr>
                <a:grpSpLocks/>
              </p:cNvGrpSpPr>
              <p:nvPr/>
            </p:nvGrpSpPr>
            <p:grpSpPr bwMode="auto">
              <a:xfrm>
                <a:off x="4196" y="2604"/>
                <a:ext cx="798" cy="852"/>
                <a:chOff x="2334" y="1644"/>
                <a:chExt cx="798" cy="852"/>
              </a:xfrm>
            </p:grpSpPr>
            <p:sp>
              <p:nvSpPr>
                <p:cNvPr id="36906" name="Freeform 196"/>
                <p:cNvSpPr>
                  <a:spLocks/>
                </p:cNvSpPr>
                <p:nvPr/>
              </p:nvSpPr>
              <p:spPr bwMode="auto">
                <a:xfrm>
                  <a:off x="2352" y="2064"/>
                  <a:ext cx="764" cy="28"/>
                </a:xfrm>
                <a:custGeom>
                  <a:avLst/>
                  <a:gdLst>
                    <a:gd name="T0" fmla="*/ 764 w 764"/>
                    <a:gd name="T1" fmla="*/ 0 h 28"/>
                    <a:gd name="T2" fmla="*/ 382 w 764"/>
                    <a:gd name="T3" fmla="*/ 28 h 28"/>
                    <a:gd name="T4" fmla="*/ 0 w 764"/>
                    <a:gd name="T5" fmla="*/ 4 h 2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4" h="28">
                      <a:moveTo>
                        <a:pt x="764" y="0"/>
                      </a:moveTo>
                      <a:cubicBezTo>
                        <a:pt x="700" y="4"/>
                        <a:pt x="509" y="27"/>
                        <a:pt x="382" y="28"/>
                      </a:cubicBezTo>
                      <a:cubicBezTo>
                        <a:pt x="254" y="28"/>
                        <a:pt x="79" y="8"/>
                        <a:pt x="0" y="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B2B2B2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07" name="Freeform 197"/>
                <p:cNvSpPr>
                  <a:spLocks/>
                </p:cNvSpPr>
                <p:nvPr/>
              </p:nvSpPr>
              <p:spPr bwMode="auto">
                <a:xfrm>
                  <a:off x="2352" y="1982"/>
                  <a:ext cx="756" cy="30"/>
                </a:xfrm>
                <a:custGeom>
                  <a:avLst/>
                  <a:gdLst>
                    <a:gd name="T0" fmla="*/ 0 w 756"/>
                    <a:gd name="T1" fmla="*/ 30 h 30"/>
                    <a:gd name="T2" fmla="*/ 332 w 756"/>
                    <a:gd name="T3" fmla="*/ 1 h 30"/>
                    <a:gd name="T4" fmla="*/ 756 w 756"/>
                    <a:gd name="T5" fmla="*/ 24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56" h="30">
                      <a:moveTo>
                        <a:pt x="0" y="30"/>
                      </a:moveTo>
                      <a:cubicBezTo>
                        <a:pt x="105" y="16"/>
                        <a:pt x="206" y="2"/>
                        <a:pt x="332" y="1"/>
                      </a:cubicBezTo>
                      <a:cubicBezTo>
                        <a:pt x="458" y="0"/>
                        <a:pt x="667" y="19"/>
                        <a:pt x="756" y="2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B2B2B2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08" name="Freeform 198"/>
                <p:cNvSpPr>
                  <a:spLocks/>
                </p:cNvSpPr>
                <p:nvPr/>
              </p:nvSpPr>
              <p:spPr bwMode="auto">
                <a:xfrm>
                  <a:off x="2334" y="2254"/>
                  <a:ext cx="798" cy="242"/>
                </a:xfrm>
                <a:custGeom>
                  <a:avLst/>
                  <a:gdLst>
                    <a:gd name="T0" fmla="*/ 798 w 798"/>
                    <a:gd name="T1" fmla="*/ 0 h 242"/>
                    <a:gd name="T2" fmla="*/ 408 w 798"/>
                    <a:gd name="T3" fmla="*/ 240 h 242"/>
                    <a:gd name="T4" fmla="*/ 0 w 798"/>
                    <a:gd name="T5" fmla="*/ 16 h 2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98" h="242">
                      <a:moveTo>
                        <a:pt x="798" y="0"/>
                      </a:moveTo>
                      <a:cubicBezTo>
                        <a:pt x="732" y="40"/>
                        <a:pt x="541" y="237"/>
                        <a:pt x="408" y="240"/>
                      </a:cubicBezTo>
                      <a:cubicBezTo>
                        <a:pt x="275" y="242"/>
                        <a:pt x="85" y="62"/>
                        <a:pt x="0" y="16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B2B2B2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09" name="Freeform 199"/>
                <p:cNvSpPr>
                  <a:spLocks/>
                </p:cNvSpPr>
                <p:nvPr/>
              </p:nvSpPr>
              <p:spPr bwMode="auto">
                <a:xfrm>
                  <a:off x="2340" y="1644"/>
                  <a:ext cx="788" cy="198"/>
                </a:xfrm>
                <a:custGeom>
                  <a:avLst/>
                  <a:gdLst>
                    <a:gd name="T0" fmla="*/ 0 w 788"/>
                    <a:gd name="T1" fmla="*/ 198 h 198"/>
                    <a:gd name="T2" fmla="*/ 392 w 788"/>
                    <a:gd name="T3" fmla="*/ 2 h 198"/>
                    <a:gd name="T4" fmla="*/ 788 w 788"/>
                    <a:gd name="T5" fmla="*/ 188 h 19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88" h="198">
                      <a:moveTo>
                        <a:pt x="0" y="198"/>
                      </a:moveTo>
                      <a:cubicBezTo>
                        <a:pt x="65" y="165"/>
                        <a:pt x="260" y="3"/>
                        <a:pt x="392" y="2"/>
                      </a:cubicBezTo>
                      <a:cubicBezTo>
                        <a:pt x="523" y="0"/>
                        <a:pt x="705" y="149"/>
                        <a:pt x="788" y="1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B2B2B2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10" name="Freeform 200"/>
                <p:cNvSpPr>
                  <a:spLocks/>
                </p:cNvSpPr>
                <p:nvPr/>
              </p:nvSpPr>
              <p:spPr bwMode="auto">
                <a:xfrm>
                  <a:off x="2354" y="2114"/>
                  <a:ext cx="758" cy="116"/>
                </a:xfrm>
                <a:custGeom>
                  <a:avLst/>
                  <a:gdLst>
                    <a:gd name="T0" fmla="*/ 758 w 758"/>
                    <a:gd name="T1" fmla="*/ 0 h 116"/>
                    <a:gd name="T2" fmla="*/ 384 w 758"/>
                    <a:gd name="T3" fmla="*/ 112 h 116"/>
                    <a:gd name="T4" fmla="*/ 0 w 758"/>
                    <a:gd name="T5" fmla="*/ 24 h 11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58" h="116">
                      <a:moveTo>
                        <a:pt x="758" y="0"/>
                      </a:moveTo>
                      <a:cubicBezTo>
                        <a:pt x="695" y="18"/>
                        <a:pt x="510" y="108"/>
                        <a:pt x="384" y="112"/>
                      </a:cubicBezTo>
                      <a:cubicBezTo>
                        <a:pt x="257" y="116"/>
                        <a:pt x="80" y="42"/>
                        <a:pt x="0" y="2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B2B2B2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11" name="Freeform 201"/>
                <p:cNvSpPr>
                  <a:spLocks/>
                </p:cNvSpPr>
                <p:nvPr/>
              </p:nvSpPr>
              <p:spPr bwMode="auto">
                <a:xfrm>
                  <a:off x="2352" y="1845"/>
                  <a:ext cx="762" cy="122"/>
                </a:xfrm>
                <a:custGeom>
                  <a:avLst/>
                  <a:gdLst>
                    <a:gd name="T0" fmla="*/ 0 w 762"/>
                    <a:gd name="T1" fmla="*/ 122 h 122"/>
                    <a:gd name="T2" fmla="*/ 378 w 762"/>
                    <a:gd name="T3" fmla="*/ 3 h 122"/>
                    <a:gd name="T4" fmla="*/ 762 w 762"/>
                    <a:gd name="T5" fmla="*/ 107 h 12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2" h="122">
                      <a:moveTo>
                        <a:pt x="0" y="122"/>
                      </a:moveTo>
                      <a:cubicBezTo>
                        <a:pt x="63" y="102"/>
                        <a:pt x="251" y="5"/>
                        <a:pt x="378" y="3"/>
                      </a:cubicBezTo>
                      <a:cubicBezTo>
                        <a:pt x="505" y="0"/>
                        <a:pt x="682" y="85"/>
                        <a:pt x="762" y="107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B2B2B2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12" name="Freeform 202"/>
                <p:cNvSpPr>
                  <a:spLocks/>
                </p:cNvSpPr>
                <p:nvPr/>
              </p:nvSpPr>
              <p:spPr bwMode="auto">
                <a:xfrm>
                  <a:off x="2354" y="1735"/>
                  <a:ext cx="762" cy="169"/>
                </a:xfrm>
                <a:custGeom>
                  <a:avLst/>
                  <a:gdLst>
                    <a:gd name="T0" fmla="*/ 0 w 762"/>
                    <a:gd name="T1" fmla="*/ 169 h 169"/>
                    <a:gd name="T2" fmla="*/ 374 w 762"/>
                    <a:gd name="T3" fmla="*/ 3 h 169"/>
                    <a:gd name="T4" fmla="*/ 762 w 762"/>
                    <a:gd name="T5" fmla="*/ 155 h 16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2" h="169">
                      <a:moveTo>
                        <a:pt x="0" y="169"/>
                      </a:moveTo>
                      <a:cubicBezTo>
                        <a:pt x="61" y="141"/>
                        <a:pt x="247" y="5"/>
                        <a:pt x="374" y="3"/>
                      </a:cubicBezTo>
                      <a:cubicBezTo>
                        <a:pt x="501" y="0"/>
                        <a:pt x="681" y="123"/>
                        <a:pt x="762" y="155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B2B2B2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13" name="Freeform 203"/>
                <p:cNvSpPr>
                  <a:spLocks/>
                </p:cNvSpPr>
                <p:nvPr/>
              </p:nvSpPr>
              <p:spPr bwMode="auto">
                <a:xfrm>
                  <a:off x="2344" y="2174"/>
                  <a:ext cx="777" cy="190"/>
                </a:xfrm>
                <a:custGeom>
                  <a:avLst/>
                  <a:gdLst>
                    <a:gd name="T0" fmla="*/ 777 w 777"/>
                    <a:gd name="T1" fmla="*/ 0 h 190"/>
                    <a:gd name="T2" fmla="*/ 392 w 777"/>
                    <a:gd name="T3" fmla="*/ 186 h 190"/>
                    <a:gd name="T4" fmla="*/ 0 w 777"/>
                    <a:gd name="T5" fmla="*/ 28 h 19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77" h="190">
                      <a:moveTo>
                        <a:pt x="777" y="0"/>
                      </a:moveTo>
                      <a:cubicBezTo>
                        <a:pt x="712" y="31"/>
                        <a:pt x="521" y="181"/>
                        <a:pt x="392" y="186"/>
                      </a:cubicBezTo>
                      <a:cubicBezTo>
                        <a:pt x="262" y="190"/>
                        <a:pt x="81" y="60"/>
                        <a:pt x="0" y="2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B2B2B2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882" name="Group 204"/>
              <p:cNvGrpSpPr>
                <a:grpSpLocks/>
              </p:cNvGrpSpPr>
              <p:nvPr/>
            </p:nvGrpSpPr>
            <p:grpSpPr bwMode="auto">
              <a:xfrm>
                <a:off x="4390" y="3018"/>
                <a:ext cx="84" cy="426"/>
                <a:chOff x="4390" y="3018"/>
                <a:chExt cx="84" cy="426"/>
              </a:xfrm>
            </p:grpSpPr>
            <p:sp>
              <p:nvSpPr>
                <p:cNvPr id="36901" name="Freeform 205"/>
                <p:cNvSpPr>
                  <a:spLocks/>
                </p:cNvSpPr>
                <p:nvPr/>
              </p:nvSpPr>
              <p:spPr bwMode="auto">
                <a:xfrm rot="-823930" flipH="1" flipV="1">
                  <a:off x="4429" y="3146"/>
                  <a:ext cx="45" cy="296"/>
                </a:xfrm>
                <a:custGeom>
                  <a:avLst/>
                  <a:gdLst>
                    <a:gd name="T0" fmla="*/ 9 w 111"/>
                    <a:gd name="T1" fmla="*/ 87 h 1008"/>
                    <a:gd name="T2" fmla="*/ 1 w 111"/>
                    <a:gd name="T3" fmla="*/ 12 h 1008"/>
                    <a:gd name="T4" fmla="*/ 17 w 111"/>
                    <a:gd name="T5" fmla="*/ 12 h 1008"/>
                    <a:gd name="T6" fmla="*/ 9 w 111"/>
                    <a:gd name="T7" fmla="*/ 87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FF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02" name="Freeform 206"/>
                <p:cNvSpPr>
                  <a:spLocks/>
                </p:cNvSpPr>
                <p:nvPr/>
              </p:nvSpPr>
              <p:spPr bwMode="auto">
                <a:xfrm rot="1745063" flipH="1">
                  <a:off x="4434" y="3018"/>
                  <a:ext cx="39" cy="141"/>
                </a:xfrm>
                <a:custGeom>
                  <a:avLst/>
                  <a:gdLst>
                    <a:gd name="T0" fmla="*/ 7 w 111"/>
                    <a:gd name="T1" fmla="*/ 20 h 1008"/>
                    <a:gd name="T2" fmla="*/ 1 w 111"/>
                    <a:gd name="T3" fmla="*/ 3 h 1008"/>
                    <a:gd name="T4" fmla="*/ 13 w 111"/>
                    <a:gd name="T5" fmla="*/ 3 h 1008"/>
                    <a:gd name="T6" fmla="*/ 7 w 111"/>
                    <a:gd name="T7" fmla="*/ 20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FF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03" name="Freeform 207"/>
                <p:cNvSpPr>
                  <a:spLocks/>
                </p:cNvSpPr>
                <p:nvPr/>
              </p:nvSpPr>
              <p:spPr bwMode="auto">
                <a:xfrm rot="21280862" flipV="1">
                  <a:off x="4390" y="3149"/>
                  <a:ext cx="45" cy="295"/>
                </a:xfrm>
                <a:custGeom>
                  <a:avLst/>
                  <a:gdLst>
                    <a:gd name="T0" fmla="*/ 9 w 111"/>
                    <a:gd name="T1" fmla="*/ 86 h 1008"/>
                    <a:gd name="T2" fmla="*/ 1 w 111"/>
                    <a:gd name="T3" fmla="*/ 12 h 1008"/>
                    <a:gd name="T4" fmla="*/ 17 w 111"/>
                    <a:gd name="T5" fmla="*/ 12 h 1008"/>
                    <a:gd name="T6" fmla="*/ 9 w 111"/>
                    <a:gd name="T7" fmla="*/ 86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FF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04" name="Freeform 208"/>
                <p:cNvSpPr>
                  <a:spLocks/>
                </p:cNvSpPr>
                <p:nvPr/>
              </p:nvSpPr>
              <p:spPr bwMode="auto">
                <a:xfrm rot="546017">
                  <a:off x="4395" y="3020"/>
                  <a:ext cx="41" cy="141"/>
                </a:xfrm>
                <a:custGeom>
                  <a:avLst/>
                  <a:gdLst>
                    <a:gd name="T0" fmla="*/ 8 w 111"/>
                    <a:gd name="T1" fmla="*/ 20 h 1008"/>
                    <a:gd name="T2" fmla="*/ 1 w 111"/>
                    <a:gd name="T3" fmla="*/ 3 h 1008"/>
                    <a:gd name="T4" fmla="*/ 14 w 111"/>
                    <a:gd name="T5" fmla="*/ 3 h 1008"/>
                    <a:gd name="T6" fmla="*/ 8 w 111"/>
                    <a:gd name="T7" fmla="*/ 20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FF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05" name="Oval 209"/>
                <p:cNvSpPr>
                  <a:spLocks noChangeArrowheads="1"/>
                </p:cNvSpPr>
                <p:nvPr/>
              </p:nvSpPr>
              <p:spPr bwMode="auto">
                <a:xfrm>
                  <a:off x="4390" y="3139"/>
                  <a:ext cx="39" cy="28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36883" name="Group 210"/>
              <p:cNvGrpSpPr>
                <a:grpSpLocks/>
              </p:cNvGrpSpPr>
              <p:nvPr/>
            </p:nvGrpSpPr>
            <p:grpSpPr bwMode="auto">
              <a:xfrm>
                <a:off x="4706" y="2710"/>
                <a:ext cx="90" cy="258"/>
                <a:chOff x="4706" y="2710"/>
                <a:chExt cx="90" cy="258"/>
              </a:xfrm>
            </p:grpSpPr>
            <p:sp>
              <p:nvSpPr>
                <p:cNvPr id="36896" name="Freeform 211"/>
                <p:cNvSpPr>
                  <a:spLocks/>
                </p:cNvSpPr>
                <p:nvPr/>
              </p:nvSpPr>
              <p:spPr bwMode="auto">
                <a:xfrm rot="506290" flipH="1" flipV="1">
                  <a:off x="4750" y="2832"/>
                  <a:ext cx="46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8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97" name="Freeform 212"/>
                <p:cNvSpPr>
                  <a:spLocks/>
                </p:cNvSpPr>
                <p:nvPr/>
              </p:nvSpPr>
              <p:spPr bwMode="auto">
                <a:xfrm rot="20741744" flipH="1">
                  <a:off x="4744" y="2710"/>
                  <a:ext cx="46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8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98" name="Freeform 213"/>
                <p:cNvSpPr>
                  <a:spLocks/>
                </p:cNvSpPr>
                <p:nvPr/>
              </p:nvSpPr>
              <p:spPr bwMode="auto">
                <a:xfrm rot="1341984" flipV="1">
                  <a:off x="4712" y="2832"/>
                  <a:ext cx="47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9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99" name="Freeform 214"/>
                <p:cNvSpPr>
                  <a:spLocks/>
                </p:cNvSpPr>
                <p:nvPr/>
              </p:nvSpPr>
              <p:spPr bwMode="auto">
                <a:xfrm rot="-1618515">
                  <a:off x="4706" y="2712"/>
                  <a:ext cx="47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9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00" name="Oval 215"/>
                <p:cNvSpPr>
                  <a:spLocks noChangeArrowheads="1"/>
                </p:cNvSpPr>
                <p:nvPr/>
              </p:nvSpPr>
              <p:spPr bwMode="auto">
                <a:xfrm>
                  <a:off x="4752" y="2822"/>
                  <a:ext cx="39" cy="28"/>
                </a:xfrm>
                <a:prstGeom prst="ellipse">
                  <a:avLst/>
                </a:prstGeom>
                <a:solidFill>
                  <a:srgbClr val="3333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36884" name="Group 216"/>
              <p:cNvGrpSpPr>
                <a:grpSpLocks/>
              </p:cNvGrpSpPr>
              <p:nvPr/>
            </p:nvGrpSpPr>
            <p:grpSpPr bwMode="auto">
              <a:xfrm>
                <a:off x="4693" y="3012"/>
                <a:ext cx="91" cy="428"/>
                <a:chOff x="4693" y="3012"/>
                <a:chExt cx="91" cy="428"/>
              </a:xfrm>
            </p:grpSpPr>
            <p:sp>
              <p:nvSpPr>
                <p:cNvPr id="36891" name="Freeform 217"/>
                <p:cNvSpPr>
                  <a:spLocks/>
                </p:cNvSpPr>
                <p:nvPr/>
              </p:nvSpPr>
              <p:spPr bwMode="auto">
                <a:xfrm rot="241892" flipH="1" flipV="1">
                  <a:off x="4739" y="3142"/>
                  <a:ext cx="45" cy="296"/>
                </a:xfrm>
                <a:custGeom>
                  <a:avLst/>
                  <a:gdLst>
                    <a:gd name="T0" fmla="*/ 9 w 111"/>
                    <a:gd name="T1" fmla="*/ 87 h 1008"/>
                    <a:gd name="T2" fmla="*/ 1 w 111"/>
                    <a:gd name="T3" fmla="*/ 12 h 1008"/>
                    <a:gd name="T4" fmla="*/ 17 w 111"/>
                    <a:gd name="T5" fmla="*/ 12 h 1008"/>
                    <a:gd name="T6" fmla="*/ 9 w 111"/>
                    <a:gd name="T7" fmla="*/ 87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00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92" name="Freeform 218"/>
                <p:cNvSpPr>
                  <a:spLocks/>
                </p:cNvSpPr>
                <p:nvPr/>
              </p:nvSpPr>
              <p:spPr bwMode="auto">
                <a:xfrm rot="20617083" flipH="1">
                  <a:off x="4732" y="3012"/>
                  <a:ext cx="39" cy="141"/>
                </a:xfrm>
                <a:custGeom>
                  <a:avLst/>
                  <a:gdLst>
                    <a:gd name="T0" fmla="*/ 7 w 111"/>
                    <a:gd name="T1" fmla="*/ 20 h 1008"/>
                    <a:gd name="T2" fmla="*/ 1 w 111"/>
                    <a:gd name="T3" fmla="*/ 3 h 1008"/>
                    <a:gd name="T4" fmla="*/ 13 w 111"/>
                    <a:gd name="T5" fmla="*/ 3 h 1008"/>
                    <a:gd name="T6" fmla="*/ 7 w 111"/>
                    <a:gd name="T7" fmla="*/ 20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00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93" name="Freeform 219"/>
                <p:cNvSpPr>
                  <a:spLocks/>
                </p:cNvSpPr>
                <p:nvPr/>
              </p:nvSpPr>
              <p:spPr bwMode="auto">
                <a:xfrm rot="731546" flipV="1">
                  <a:off x="4700" y="3145"/>
                  <a:ext cx="45" cy="295"/>
                </a:xfrm>
                <a:custGeom>
                  <a:avLst/>
                  <a:gdLst>
                    <a:gd name="T0" fmla="*/ 9 w 111"/>
                    <a:gd name="T1" fmla="*/ 86 h 1008"/>
                    <a:gd name="T2" fmla="*/ 1 w 111"/>
                    <a:gd name="T3" fmla="*/ 12 h 1008"/>
                    <a:gd name="T4" fmla="*/ 17 w 111"/>
                    <a:gd name="T5" fmla="*/ 12 h 1008"/>
                    <a:gd name="T6" fmla="*/ 9 w 111"/>
                    <a:gd name="T7" fmla="*/ 86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00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94" name="Freeform 220"/>
                <p:cNvSpPr>
                  <a:spLocks/>
                </p:cNvSpPr>
                <p:nvPr/>
              </p:nvSpPr>
              <p:spPr bwMode="auto">
                <a:xfrm rot="-2191307">
                  <a:off x="4693" y="3014"/>
                  <a:ext cx="41" cy="141"/>
                </a:xfrm>
                <a:custGeom>
                  <a:avLst/>
                  <a:gdLst>
                    <a:gd name="T0" fmla="*/ 8 w 111"/>
                    <a:gd name="T1" fmla="*/ 20 h 1008"/>
                    <a:gd name="T2" fmla="*/ 1 w 111"/>
                    <a:gd name="T3" fmla="*/ 3 h 1008"/>
                    <a:gd name="T4" fmla="*/ 14 w 111"/>
                    <a:gd name="T5" fmla="*/ 3 h 1008"/>
                    <a:gd name="T6" fmla="*/ 8 w 111"/>
                    <a:gd name="T7" fmla="*/ 20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00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95" name="Oval 221"/>
                <p:cNvSpPr>
                  <a:spLocks noChangeArrowheads="1"/>
                </p:cNvSpPr>
                <p:nvPr/>
              </p:nvSpPr>
              <p:spPr bwMode="auto">
                <a:xfrm>
                  <a:off x="4744" y="3137"/>
                  <a:ext cx="39" cy="28"/>
                </a:xfrm>
                <a:prstGeom prst="ellipse">
                  <a:avLst/>
                </a:prstGeom>
                <a:solidFill>
                  <a:srgbClr val="008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36885" name="Group 222"/>
              <p:cNvGrpSpPr>
                <a:grpSpLocks/>
              </p:cNvGrpSpPr>
              <p:nvPr/>
            </p:nvGrpSpPr>
            <p:grpSpPr bwMode="auto">
              <a:xfrm>
                <a:off x="4374" y="2730"/>
                <a:ext cx="86" cy="255"/>
                <a:chOff x="4374" y="2730"/>
                <a:chExt cx="86" cy="255"/>
              </a:xfrm>
            </p:grpSpPr>
            <p:sp>
              <p:nvSpPr>
                <p:cNvPr id="36886" name="Freeform 223"/>
                <p:cNvSpPr>
                  <a:spLocks/>
                </p:cNvSpPr>
                <p:nvPr/>
              </p:nvSpPr>
              <p:spPr bwMode="auto">
                <a:xfrm rot="-1550530" flipH="1" flipV="1">
                  <a:off x="4412" y="2849"/>
                  <a:ext cx="46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8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87" name="Freeform 224"/>
                <p:cNvSpPr>
                  <a:spLocks/>
                </p:cNvSpPr>
                <p:nvPr/>
              </p:nvSpPr>
              <p:spPr bwMode="auto">
                <a:xfrm rot="1485125" flipH="1">
                  <a:off x="4414" y="2730"/>
                  <a:ext cx="46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8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88" name="Freeform 225"/>
                <p:cNvSpPr>
                  <a:spLocks/>
                </p:cNvSpPr>
                <p:nvPr/>
              </p:nvSpPr>
              <p:spPr bwMode="auto">
                <a:xfrm rot="20890719" flipV="1">
                  <a:off x="4374" y="2849"/>
                  <a:ext cx="47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9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89" name="Freeform 226"/>
                <p:cNvSpPr>
                  <a:spLocks/>
                </p:cNvSpPr>
                <p:nvPr/>
              </p:nvSpPr>
              <p:spPr bwMode="auto">
                <a:xfrm rot="716039">
                  <a:off x="4376" y="2732"/>
                  <a:ext cx="47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9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90" name="Oval 227"/>
                <p:cNvSpPr>
                  <a:spLocks noChangeArrowheads="1"/>
                </p:cNvSpPr>
                <p:nvPr/>
              </p:nvSpPr>
              <p:spPr bwMode="auto">
                <a:xfrm>
                  <a:off x="4376" y="2840"/>
                  <a:ext cx="39" cy="28"/>
                </a:xfrm>
                <a:prstGeom prst="ellipse">
                  <a:avLst/>
                </a:pr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sp>
          <p:nvSpPr>
            <p:cNvPr id="36879" name="Freeform 228"/>
            <p:cNvSpPr>
              <a:spLocks/>
            </p:cNvSpPr>
            <p:nvPr/>
          </p:nvSpPr>
          <p:spPr bwMode="auto">
            <a:xfrm>
              <a:off x="4656" y="1296"/>
              <a:ext cx="983" cy="1248"/>
            </a:xfrm>
            <a:custGeom>
              <a:avLst/>
              <a:gdLst>
                <a:gd name="T0" fmla="*/ 0 w 983"/>
                <a:gd name="T1" fmla="*/ 0 h 1248"/>
                <a:gd name="T2" fmla="*/ 672 w 983"/>
                <a:gd name="T3" fmla="*/ 288 h 1248"/>
                <a:gd name="T4" fmla="*/ 912 w 983"/>
                <a:gd name="T5" fmla="*/ 816 h 1248"/>
                <a:gd name="T6" fmla="*/ 240 w 983"/>
                <a:gd name="T7" fmla="*/ 1248 h 12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83" h="1248">
                  <a:moveTo>
                    <a:pt x="0" y="0"/>
                  </a:moveTo>
                  <a:cubicBezTo>
                    <a:pt x="260" y="76"/>
                    <a:pt x="520" y="152"/>
                    <a:pt x="672" y="288"/>
                  </a:cubicBezTo>
                  <a:cubicBezTo>
                    <a:pt x="823" y="423"/>
                    <a:pt x="983" y="656"/>
                    <a:pt x="912" y="816"/>
                  </a:cubicBezTo>
                  <a:cubicBezTo>
                    <a:pt x="840" y="975"/>
                    <a:pt x="540" y="1111"/>
                    <a:pt x="240" y="1248"/>
                  </a:cubicBezTo>
                </a:path>
              </a:pathLst>
            </a:custGeom>
            <a:noFill/>
            <a:ln w="762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39711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112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112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12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112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3" dur="500"/>
                                        <p:tgtEl>
                                          <p:spTgt spid="112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8" dur="500"/>
                                        <p:tgtEl>
                                          <p:spTgt spid="1126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112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3" dur="500"/>
                                        <p:tgtEl>
                                          <p:spTgt spid="112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4724400" y="1447800"/>
            <a:ext cx="1612900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400">
                <a:latin typeface="Times" panose="02020603050405020304" pitchFamily="18" charset="0"/>
                <a:ea typeface="MS PGothic" panose="020B0600070205080204" pitchFamily="34" charset="-128"/>
              </a:rPr>
              <a:t>Telophase 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0" y="138113"/>
            <a:ext cx="7772400" cy="1143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 anchor="ctr">
            <a:normAutofit/>
          </a:bodyPr>
          <a:lstStyle/>
          <a:p>
            <a:pPr algn="r"/>
            <a:r>
              <a:rPr lang="en-US" altLang="ja-JP" sz="2800">
                <a:solidFill>
                  <a:schemeClr val="hlink"/>
                </a:solidFill>
                <a:ea typeface="MS PGothic" panose="020B0600070205080204" pitchFamily="34" charset="-128"/>
              </a:rPr>
              <a:t>Stages Of Meiosis: </a:t>
            </a:r>
            <a:br>
              <a:rPr lang="en-US" altLang="ja-JP" sz="2800">
                <a:solidFill>
                  <a:schemeClr val="hlink"/>
                </a:solidFill>
                <a:ea typeface="MS PGothic" panose="020B0600070205080204" pitchFamily="34" charset="-128"/>
              </a:rPr>
            </a:br>
            <a:r>
              <a:rPr lang="en-US" altLang="ja-JP" sz="2800">
                <a:solidFill>
                  <a:schemeClr val="hlink"/>
                </a:solidFill>
                <a:ea typeface="MS PGothic" panose="020B0600070205080204" pitchFamily="34" charset="-128"/>
              </a:rPr>
              <a:t>Meiosis II</a:t>
            </a:r>
          </a:p>
        </p:txBody>
      </p:sp>
      <p:grpSp>
        <p:nvGrpSpPr>
          <p:cNvPr id="114692" name="Group 4"/>
          <p:cNvGrpSpPr>
            <a:grpSpLocks/>
          </p:cNvGrpSpPr>
          <p:nvPr/>
        </p:nvGrpSpPr>
        <p:grpSpPr bwMode="auto">
          <a:xfrm>
            <a:off x="1752601" y="914400"/>
            <a:ext cx="2697163" cy="1295400"/>
            <a:chOff x="144" y="576"/>
            <a:chExt cx="1699" cy="816"/>
          </a:xfrm>
        </p:grpSpPr>
        <p:sp>
          <p:nvSpPr>
            <p:cNvPr id="39077" name="Oval 5"/>
            <p:cNvSpPr>
              <a:spLocks noChangeArrowheads="1"/>
            </p:cNvSpPr>
            <p:nvPr/>
          </p:nvSpPr>
          <p:spPr bwMode="auto">
            <a:xfrm>
              <a:off x="1152" y="576"/>
              <a:ext cx="691" cy="816"/>
            </a:xfrm>
            <a:prstGeom prst="ellipse">
              <a:avLst/>
            </a:prstGeom>
            <a:gradFill rotWithShape="0">
              <a:gsLst>
                <a:gs pos="0">
                  <a:srgbClr val="FFCC66"/>
                </a:gs>
                <a:gs pos="100000">
                  <a:srgbClr val="FFFFFF"/>
                </a:gs>
              </a:gsLst>
              <a:lin ang="189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9078" name="Oval 6"/>
            <p:cNvSpPr>
              <a:spLocks noChangeArrowheads="1"/>
            </p:cNvSpPr>
            <p:nvPr/>
          </p:nvSpPr>
          <p:spPr bwMode="auto">
            <a:xfrm>
              <a:off x="144" y="576"/>
              <a:ext cx="691" cy="816"/>
            </a:xfrm>
            <a:prstGeom prst="ellipse">
              <a:avLst/>
            </a:prstGeom>
            <a:gradFill rotWithShape="0">
              <a:gsLst>
                <a:gs pos="0">
                  <a:srgbClr val="FFCC66"/>
                </a:gs>
                <a:gs pos="100000">
                  <a:srgbClr val="FFFFFF"/>
                </a:gs>
              </a:gsLst>
              <a:lin ang="189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grpSp>
          <p:nvGrpSpPr>
            <p:cNvPr id="39079" name="Group 7"/>
            <p:cNvGrpSpPr>
              <a:grpSpLocks/>
            </p:cNvGrpSpPr>
            <p:nvPr/>
          </p:nvGrpSpPr>
          <p:grpSpPr bwMode="auto">
            <a:xfrm>
              <a:off x="480" y="816"/>
              <a:ext cx="84" cy="412"/>
              <a:chOff x="2668" y="1995"/>
              <a:chExt cx="84" cy="412"/>
            </a:xfrm>
          </p:grpSpPr>
          <p:sp>
            <p:nvSpPr>
              <p:cNvPr id="39098" name="Freeform 8"/>
              <p:cNvSpPr>
                <a:spLocks/>
              </p:cNvSpPr>
              <p:nvPr/>
            </p:nvSpPr>
            <p:spPr bwMode="auto">
              <a:xfrm rot="-254267" flipH="1" flipV="1">
                <a:off x="2707" y="2109"/>
                <a:ext cx="45" cy="296"/>
              </a:xfrm>
              <a:custGeom>
                <a:avLst/>
                <a:gdLst>
                  <a:gd name="T0" fmla="*/ 9 w 111"/>
                  <a:gd name="T1" fmla="*/ 87 h 1008"/>
                  <a:gd name="T2" fmla="*/ 1 w 111"/>
                  <a:gd name="T3" fmla="*/ 12 h 1008"/>
                  <a:gd name="T4" fmla="*/ 17 w 111"/>
                  <a:gd name="T5" fmla="*/ 12 h 1008"/>
                  <a:gd name="T6" fmla="*/ 9 w 111"/>
                  <a:gd name="T7" fmla="*/ 87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FF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99" name="Freeform 9"/>
              <p:cNvSpPr>
                <a:spLocks/>
              </p:cNvSpPr>
              <p:nvPr/>
            </p:nvSpPr>
            <p:spPr bwMode="auto">
              <a:xfrm rot="609585" flipH="1">
                <a:off x="2710" y="1995"/>
                <a:ext cx="39" cy="141"/>
              </a:xfrm>
              <a:custGeom>
                <a:avLst/>
                <a:gdLst>
                  <a:gd name="T0" fmla="*/ 7 w 111"/>
                  <a:gd name="T1" fmla="*/ 20 h 1008"/>
                  <a:gd name="T2" fmla="*/ 1 w 111"/>
                  <a:gd name="T3" fmla="*/ 3 h 1008"/>
                  <a:gd name="T4" fmla="*/ 13 w 111"/>
                  <a:gd name="T5" fmla="*/ 3 h 1008"/>
                  <a:gd name="T6" fmla="*/ 7 w 111"/>
                  <a:gd name="T7" fmla="*/ 20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FF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00" name="Freeform 10"/>
              <p:cNvSpPr>
                <a:spLocks/>
              </p:cNvSpPr>
              <p:nvPr/>
            </p:nvSpPr>
            <p:spPr bwMode="auto">
              <a:xfrm rot="254267" flipV="1">
                <a:off x="2668" y="2112"/>
                <a:ext cx="45" cy="295"/>
              </a:xfrm>
              <a:custGeom>
                <a:avLst/>
                <a:gdLst>
                  <a:gd name="T0" fmla="*/ 9 w 111"/>
                  <a:gd name="T1" fmla="*/ 86 h 1008"/>
                  <a:gd name="T2" fmla="*/ 1 w 111"/>
                  <a:gd name="T3" fmla="*/ 12 h 1008"/>
                  <a:gd name="T4" fmla="*/ 17 w 111"/>
                  <a:gd name="T5" fmla="*/ 12 h 1008"/>
                  <a:gd name="T6" fmla="*/ 9 w 111"/>
                  <a:gd name="T7" fmla="*/ 86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FF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01" name="Freeform 11"/>
              <p:cNvSpPr>
                <a:spLocks/>
              </p:cNvSpPr>
              <p:nvPr/>
            </p:nvSpPr>
            <p:spPr bwMode="auto">
              <a:xfrm rot="-609585">
                <a:off x="2671" y="1997"/>
                <a:ext cx="41" cy="141"/>
              </a:xfrm>
              <a:custGeom>
                <a:avLst/>
                <a:gdLst>
                  <a:gd name="T0" fmla="*/ 8 w 111"/>
                  <a:gd name="T1" fmla="*/ 20 h 1008"/>
                  <a:gd name="T2" fmla="*/ 1 w 111"/>
                  <a:gd name="T3" fmla="*/ 3 h 1008"/>
                  <a:gd name="T4" fmla="*/ 14 w 111"/>
                  <a:gd name="T5" fmla="*/ 3 h 1008"/>
                  <a:gd name="T6" fmla="*/ 8 w 111"/>
                  <a:gd name="T7" fmla="*/ 20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FF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02" name="Oval 12"/>
              <p:cNvSpPr>
                <a:spLocks noChangeArrowheads="1"/>
              </p:cNvSpPr>
              <p:nvPr/>
            </p:nvSpPr>
            <p:spPr bwMode="auto">
              <a:xfrm>
                <a:off x="2692" y="2112"/>
                <a:ext cx="39" cy="28"/>
              </a:xfrm>
              <a:prstGeom prst="ellipse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9080" name="Group 13"/>
            <p:cNvGrpSpPr>
              <a:grpSpLocks/>
            </p:cNvGrpSpPr>
            <p:nvPr/>
          </p:nvGrpSpPr>
          <p:grpSpPr bwMode="auto">
            <a:xfrm>
              <a:off x="1392" y="864"/>
              <a:ext cx="84" cy="259"/>
              <a:chOff x="2680" y="1680"/>
              <a:chExt cx="84" cy="259"/>
            </a:xfrm>
          </p:grpSpPr>
          <p:sp>
            <p:nvSpPr>
              <p:cNvPr id="39093" name="Freeform 14"/>
              <p:cNvSpPr>
                <a:spLocks/>
              </p:cNvSpPr>
              <p:nvPr/>
            </p:nvSpPr>
            <p:spPr bwMode="auto">
              <a:xfrm rot="-420624" flipH="1" flipV="1">
                <a:off x="2718" y="1803"/>
                <a:ext cx="46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8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94" name="Freeform 15"/>
              <p:cNvSpPr>
                <a:spLocks/>
              </p:cNvSpPr>
              <p:nvPr/>
            </p:nvSpPr>
            <p:spPr bwMode="auto">
              <a:xfrm rot="384543" flipH="1">
                <a:off x="2718" y="1680"/>
                <a:ext cx="46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8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95" name="Freeform 16"/>
              <p:cNvSpPr>
                <a:spLocks/>
              </p:cNvSpPr>
              <p:nvPr/>
            </p:nvSpPr>
            <p:spPr bwMode="auto">
              <a:xfrm rot="420624" flipV="1">
                <a:off x="2680" y="1803"/>
                <a:ext cx="47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9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96" name="Freeform 17"/>
              <p:cNvSpPr>
                <a:spLocks/>
              </p:cNvSpPr>
              <p:nvPr/>
            </p:nvSpPr>
            <p:spPr bwMode="auto">
              <a:xfrm rot="-384543">
                <a:off x="2680" y="1682"/>
                <a:ext cx="47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9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97" name="Oval 18"/>
              <p:cNvSpPr>
                <a:spLocks noChangeArrowheads="1"/>
              </p:cNvSpPr>
              <p:nvPr/>
            </p:nvSpPr>
            <p:spPr bwMode="auto">
              <a:xfrm>
                <a:off x="2704" y="1788"/>
                <a:ext cx="39" cy="28"/>
              </a:xfrm>
              <a:prstGeom prst="ellipse">
                <a:avLst/>
              </a:prstGeom>
              <a:solidFill>
                <a:srgbClr val="33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9081" name="Group 19"/>
            <p:cNvGrpSpPr>
              <a:grpSpLocks/>
            </p:cNvGrpSpPr>
            <p:nvPr/>
          </p:nvGrpSpPr>
          <p:grpSpPr bwMode="auto">
            <a:xfrm>
              <a:off x="1488" y="816"/>
              <a:ext cx="84" cy="412"/>
              <a:chOff x="2716" y="1996"/>
              <a:chExt cx="84" cy="412"/>
            </a:xfrm>
          </p:grpSpPr>
          <p:sp>
            <p:nvSpPr>
              <p:cNvPr id="39088" name="Freeform 20"/>
              <p:cNvSpPr>
                <a:spLocks/>
              </p:cNvSpPr>
              <p:nvPr/>
            </p:nvSpPr>
            <p:spPr bwMode="auto">
              <a:xfrm rot="-254267" flipH="1" flipV="1">
                <a:off x="2755" y="2110"/>
                <a:ext cx="45" cy="296"/>
              </a:xfrm>
              <a:custGeom>
                <a:avLst/>
                <a:gdLst>
                  <a:gd name="T0" fmla="*/ 9 w 111"/>
                  <a:gd name="T1" fmla="*/ 87 h 1008"/>
                  <a:gd name="T2" fmla="*/ 1 w 111"/>
                  <a:gd name="T3" fmla="*/ 12 h 1008"/>
                  <a:gd name="T4" fmla="*/ 17 w 111"/>
                  <a:gd name="T5" fmla="*/ 12 h 1008"/>
                  <a:gd name="T6" fmla="*/ 9 w 111"/>
                  <a:gd name="T7" fmla="*/ 87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89" name="Freeform 21"/>
              <p:cNvSpPr>
                <a:spLocks/>
              </p:cNvSpPr>
              <p:nvPr/>
            </p:nvSpPr>
            <p:spPr bwMode="auto">
              <a:xfrm rot="609585" flipH="1">
                <a:off x="2758" y="1996"/>
                <a:ext cx="39" cy="141"/>
              </a:xfrm>
              <a:custGeom>
                <a:avLst/>
                <a:gdLst>
                  <a:gd name="T0" fmla="*/ 7 w 111"/>
                  <a:gd name="T1" fmla="*/ 20 h 1008"/>
                  <a:gd name="T2" fmla="*/ 1 w 111"/>
                  <a:gd name="T3" fmla="*/ 3 h 1008"/>
                  <a:gd name="T4" fmla="*/ 13 w 111"/>
                  <a:gd name="T5" fmla="*/ 3 h 1008"/>
                  <a:gd name="T6" fmla="*/ 7 w 111"/>
                  <a:gd name="T7" fmla="*/ 20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90" name="Freeform 22"/>
              <p:cNvSpPr>
                <a:spLocks/>
              </p:cNvSpPr>
              <p:nvPr/>
            </p:nvSpPr>
            <p:spPr bwMode="auto">
              <a:xfrm rot="254267" flipV="1">
                <a:off x="2716" y="2113"/>
                <a:ext cx="45" cy="295"/>
              </a:xfrm>
              <a:custGeom>
                <a:avLst/>
                <a:gdLst>
                  <a:gd name="T0" fmla="*/ 9 w 111"/>
                  <a:gd name="T1" fmla="*/ 86 h 1008"/>
                  <a:gd name="T2" fmla="*/ 1 w 111"/>
                  <a:gd name="T3" fmla="*/ 12 h 1008"/>
                  <a:gd name="T4" fmla="*/ 17 w 111"/>
                  <a:gd name="T5" fmla="*/ 12 h 1008"/>
                  <a:gd name="T6" fmla="*/ 9 w 111"/>
                  <a:gd name="T7" fmla="*/ 86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91" name="Freeform 23"/>
              <p:cNvSpPr>
                <a:spLocks/>
              </p:cNvSpPr>
              <p:nvPr/>
            </p:nvSpPr>
            <p:spPr bwMode="auto">
              <a:xfrm rot="-609585">
                <a:off x="2719" y="1998"/>
                <a:ext cx="41" cy="141"/>
              </a:xfrm>
              <a:custGeom>
                <a:avLst/>
                <a:gdLst>
                  <a:gd name="T0" fmla="*/ 8 w 111"/>
                  <a:gd name="T1" fmla="*/ 20 h 1008"/>
                  <a:gd name="T2" fmla="*/ 1 w 111"/>
                  <a:gd name="T3" fmla="*/ 3 h 1008"/>
                  <a:gd name="T4" fmla="*/ 14 w 111"/>
                  <a:gd name="T5" fmla="*/ 3 h 1008"/>
                  <a:gd name="T6" fmla="*/ 8 w 111"/>
                  <a:gd name="T7" fmla="*/ 20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92" name="Oval 24"/>
              <p:cNvSpPr>
                <a:spLocks noChangeArrowheads="1"/>
              </p:cNvSpPr>
              <p:nvPr/>
            </p:nvSpPr>
            <p:spPr bwMode="auto">
              <a:xfrm>
                <a:off x="2740" y="2113"/>
                <a:ext cx="39" cy="28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9082" name="Group 25"/>
            <p:cNvGrpSpPr>
              <a:grpSpLocks/>
            </p:cNvGrpSpPr>
            <p:nvPr/>
          </p:nvGrpSpPr>
          <p:grpSpPr bwMode="auto">
            <a:xfrm>
              <a:off x="384" y="864"/>
              <a:ext cx="84" cy="259"/>
              <a:chOff x="2728" y="1681"/>
              <a:chExt cx="84" cy="259"/>
            </a:xfrm>
          </p:grpSpPr>
          <p:sp>
            <p:nvSpPr>
              <p:cNvPr id="39083" name="Freeform 26"/>
              <p:cNvSpPr>
                <a:spLocks/>
              </p:cNvSpPr>
              <p:nvPr/>
            </p:nvSpPr>
            <p:spPr bwMode="auto">
              <a:xfrm rot="-420624" flipH="1" flipV="1">
                <a:off x="2766" y="1804"/>
                <a:ext cx="46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8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84" name="Freeform 27"/>
              <p:cNvSpPr>
                <a:spLocks/>
              </p:cNvSpPr>
              <p:nvPr/>
            </p:nvSpPr>
            <p:spPr bwMode="auto">
              <a:xfrm rot="384543" flipH="1">
                <a:off x="2766" y="1681"/>
                <a:ext cx="46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8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85" name="Freeform 28"/>
              <p:cNvSpPr>
                <a:spLocks/>
              </p:cNvSpPr>
              <p:nvPr/>
            </p:nvSpPr>
            <p:spPr bwMode="auto">
              <a:xfrm rot="420624" flipV="1">
                <a:off x="2728" y="1804"/>
                <a:ext cx="47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9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86" name="Freeform 29"/>
              <p:cNvSpPr>
                <a:spLocks/>
              </p:cNvSpPr>
              <p:nvPr/>
            </p:nvSpPr>
            <p:spPr bwMode="auto">
              <a:xfrm rot="-384543">
                <a:off x="2728" y="1683"/>
                <a:ext cx="47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9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87" name="Oval 30"/>
              <p:cNvSpPr>
                <a:spLocks noChangeArrowheads="1"/>
              </p:cNvSpPr>
              <p:nvPr/>
            </p:nvSpPr>
            <p:spPr bwMode="auto">
              <a:xfrm>
                <a:off x="2752" y="1789"/>
                <a:ext cx="39" cy="28"/>
              </a:xfrm>
              <a:prstGeom prst="ellipse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</p:grpSp>
      <p:grpSp>
        <p:nvGrpSpPr>
          <p:cNvPr id="114719" name="Group 31"/>
          <p:cNvGrpSpPr>
            <a:grpSpLocks/>
          </p:cNvGrpSpPr>
          <p:nvPr/>
        </p:nvGrpSpPr>
        <p:grpSpPr bwMode="auto">
          <a:xfrm>
            <a:off x="2057401" y="1752600"/>
            <a:ext cx="5897563" cy="1938338"/>
            <a:chOff x="336" y="1104"/>
            <a:chExt cx="3715" cy="1221"/>
          </a:xfrm>
        </p:grpSpPr>
        <p:sp>
          <p:nvSpPr>
            <p:cNvPr id="114720" name="Text Box 32"/>
            <p:cNvSpPr txBox="1">
              <a:spLocks noChangeArrowheads="1"/>
            </p:cNvSpPr>
            <p:nvPr/>
          </p:nvSpPr>
          <p:spPr bwMode="auto">
            <a:xfrm>
              <a:off x="2880" y="1728"/>
              <a:ext cx="1171" cy="288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4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" panose="02020603050405020304" pitchFamily="18" charset="0"/>
                  <a:ea typeface="MS PGothic" panose="020B0600070205080204" pitchFamily="34" charset="-128"/>
                </a:rPr>
                <a:t>Metaphase II</a:t>
              </a:r>
              <a:r>
                <a:rPr lang="en-US" altLang="ja-JP" sz="2400">
                  <a:latin typeface="Times" panose="02020603050405020304" pitchFamily="18" charset="0"/>
                  <a:ea typeface="MS PGothic" panose="020B0600070205080204" pitchFamily="34" charset="-128"/>
                </a:rPr>
                <a:t> </a:t>
              </a:r>
            </a:p>
          </p:txBody>
        </p:sp>
        <p:grpSp>
          <p:nvGrpSpPr>
            <p:cNvPr id="39028" name="Group 33"/>
            <p:cNvGrpSpPr>
              <a:grpSpLocks/>
            </p:cNvGrpSpPr>
            <p:nvPr/>
          </p:nvGrpSpPr>
          <p:grpSpPr bwMode="auto">
            <a:xfrm>
              <a:off x="336" y="1440"/>
              <a:ext cx="805" cy="885"/>
              <a:chOff x="768" y="1440"/>
              <a:chExt cx="805" cy="885"/>
            </a:xfrm>
          </p:grpSpPr>
          <p:grpSp>
            <p:nvGrpSpPr>
              <p:cNvPr id="39054" name="Group 34"/>
              <p:cNvGrpSpPr>
                <a:grpSpLocks/>
              </p:cNvGrpSpPr>
              <p:nvPr/>
            </p:nvGrpSpPr>
            <p:grpSpPr bwMode="auto">
              <a:xfrm>
                <a:off x="768" y="1440"/>
                <a:ext cx="805" cy="885"/>
                <a:chOff x="2496" y="1591"/>
                <a:chExt cx="805" cy="885"/>
              </a:xfrm>
            </p:grpSpPr>
            <p:sp>
              <p:nvSpPr>
                <p:cNvPr id="39067" name="Oval 35"/>
                <p:cNvSpPr>
                  <a:spLocks noChangeArrowheads="1"/>
                </p:cNvSpPr>
                <p:nvPr/>
              </p:nvSpPr>
              <p:spPr bwMode="auto">
                <a:xfrm>
                  <a:off x="2496" y="1591"/>
                  <a:ext cx="805" cy="8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CC66"/>
                    </a:gs>
                    <a:gs pos="100000">
                      <a:srgbClr val="FFFFFF"/>
                    </a:gs>
                  </a:gsLst>
                  <a:lin ang="1890000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grpSp>
              <p:nvGrpSpPr>
                <p:cNvPr id="39068" name="Group 36"/>
                <p:cNvGrpSpPr>
                  <a:grpSpLocks/>
                </p:cNvGrpSpPr>
                <p:nvPr/>
              </p:nvGrpSpPr>
              <p:grpSpPr bwMode="auto">
                <a:xfrm>
                  <a:off x="2553" y="1681"/>
                  <a:ext cx="669" cy="715"/>
                  <a:chOff x="2334" y="1644"/>
                  <a:chExt cx="798" cy="852"/>
                </a:xfrm>
              </p:grpSpPr>
              <p:sp>
                <p:nvSpPr>
                  <p:cNvPr id="39069" name="Freeform 37"/>
                  <p:cNvSpPr>
                    <a:spLocks/>
                  </p:cNvSpPr>
                  <p:nvPr/>
                </p:nvSpPr>
                <p:spPr bwMode="auto">
                  <a:xfrm>
                    <a:off x="2352" y="2064"/>
                    <a:ext cx="764" cy="28"/>
                  </a:xfrm>
                  <a:custGeom>
                    <a:avLst/>
                    <a:gdLst>
                      <a:gd name="T0" fmla="*/ 764 w 764"/>
                      <a:gd name="T1" fmla="*/ 0 h 28"/>
                      <a:gd name="T2" fmla="*/ 382 w 764"/>
                      <a:gd name="T3" fmla="*/ 28 h 28"/>
                      <a:gd name="T4" fmla="*/ 0 w 764"/>
                      <a:gd name="T5" fmla="*/ 4 h 2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4" h="28">
                        <a:moveTo>
                          <a:pt x="764" y="0"/>
                        </a:moveTo>
                        <a:cubicBezTo>
                          <a:pt x="700" y="4"/>
                          <a:pt x="509" y="27"/>
                          <a:pt x="382" y="28"/>
                        </a:cubicBezTo>
                        <a:cubicBezTo>
                          <a:pt x="254" y="28"/>
                          <a:pt x="79" y="8"/>
                          <a:pt x="0" y="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B2B2B2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70" name="Freeform 38"/>
                  <p:cNvSpPr>
                    <a:spLocks/>
                  </p:cNvSpPr>
                  <p:nvPr/>
                </p:nvSpPr>
                <p:spPr bwMode="auto">
                  <a:xfrm>
                    <a:off x="2352" y="1982"/>
                    <a:ext cx="756" cy="30"/>
                  </a:xfrm>
                  <a:custGeom>
                    <a:avLst/>
                    <a:gdLst>
                      <a:gd name="T0" fmla="*/ 0 w 756"/>
                      <a:gd name="T1" fmla="*/ 30 h 30"/>
                      <a:gd name="T2" fmla="*/ 332 w 756"/>
                      <a:gd name="T3" fmla="*/ 1 h 30"/>
                      <a:gd name="T4" fmla="*/ 756 w 756"/>
                      <a:gd name="T5" fmla="*/ 24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56" h="30">
                        <a:moveTo>
                          <a:pt x="0" y="30"/>
                        </a:moveTo>
                        <a:cubicBezTo>
                          <a:pt x="105" y="16"/>
                          <a:pt x="206" y="2"/>
                          <a:pt x="332" y="1"/>
                        </a:cubicBezTo>
                        <a:cubicBezTo>
                          <a:pt x="458" y="0"/>
                          <a:pt x="667" y="19"/>
                          <a:pt x="756" y="2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B2B2B2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71" name="Freeform 39"/>
                  <p:cNvSpPr>
                    <a:spLocks/>
                  </p:cNvSpPr>
                  <p:nvPr/>
                </p:nvSpPr>
                <p:spPr bwMode="auto">
                  <a:xfrm>
                    <a:off x="2334" y="2254"/>
                    <a:ext cx="798" cy="242"/>
                  </a:xfrm>
                  <a:custGeom>
                    <a:avLst/>
                    <a:gdLst>
                      <a:gd name="T0" fmla="*/ 798 w 798"/>
                      <a:gd name="T1" fmla="*/ 0 h 242"/>
                      <a:gd name="T2" fmla="*/ 408 w 798"/>
                      <a:gd name="T3" fmla="*/ 240 h 242"/>
                      <a:gd name="T4" fmla="*/ 0 w 798"/>
                      <a:gd name="T5" fmla="*/ 16 h 2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98" h="242">
                        <a:moveTo>
                          <a:pt x="798" y="0"/>
                        </a:moveTo>
                        <a:cubicBezTo>
                          <a:pt x="732" y="40"/>
                          <a:pt x="541" y="237"/>
                          <a:pt x="408" y="240"/>
                        </a:cubicBezTo>
                        <a:cubicBezTo>
                          <a:pt x="275" y="242"/>
                          <a:pt x="85" y="62"/>
                          <a:pt x="0" y="16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B2B2B2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72" name="Freeform 40"/>
                  <p:cNvSpPr>
                    <a:spLocks/>
                  </p:cNvSpPr>
                  <p:nvPr/>
                </p:nvSpPr>
                <p:spPr bwMode="auto">
                  <a:xfrm>
                    <a:off x="2340" y="1644"/>
                    <a:ext cx="788" cy="198"/>
                  </a:xfrm>
                  <a:custGeom>
                    <a:avLst/>
                    <a:gdLst>
                      <a:gd name="T0" fmla="*/ 0 w 788"/>
                      <a:gd name="T1" fmla="*/ 198 h 198"/>
                      <a:gd name="T2" fmla="*/ 392 w 788"/>
                      <a:gd name="T3" fmla="*/ 2 h 198"/>
                      <a:gd name="T4" fmla="*/ 788 w 788"/>
                      <a:gd name="T5" fmla="*/ 188 h 19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88" h="198">
                        <a:moveTo>
                          <a:pt x="0" y="198"/>
                        </a:moveTo>
                        <a:cubicBezTo>
                          <a:pt x="65" y="165"/>
                          <a:pt x="260" y="3"/>
                          <a:pt x="392" y="2"/>
                        </a:cubicBezTo>
                        <a:cubicBezTo>
                          <a:pt x="523" y="0"/>
                          <a:pt x="705" y="149"/>
                          <a:pt x="788" y="1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B2B2B2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73" name="Freeform 41"/>
                  <p:cNvSpPr>
                    <a:spLocks/>
                  </p:cNvSpPr>
                  <p:nvPr/>
                </p:nvSpPr>
                <p:spPr bwMode="auto">
                  <a:xfrm>
                    <a:off x="2354" y="2114"/>
                    <a:ext cx="758" cy="116"/>
                  </a:xfrm>
                  <a:custGeom>
                    <a:avLst/>
                    <a:gdLst>
                      <a:gd name="T0" fmla="*/ 758 w 758"/>
                      <a:gd name="T1" fmla="*/ 0 h 116"/>
                      <a:gd name="T2" fmla="*/ 384 w 758"/>
                      <a:gd name="T3" fmla="*/ 112 h 116"/>
                      <a:gd name="T4" fmla="*/ 0 w 758"/>
                      <a:gd name="T5" fmla="*/ 24 h 116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58" h="116">
                        <a:moveTo>
                          <a:pt x="758" y="0"/>
                        </a:moveTo>
                        <a:cubicBezTo>
                          <a:pt x="695" y="18"/>
                          <a:pt x="510" y="108"/>
                          <a:pt x="384" y="112"/>
                        </a:cubicBezTo>
                        <a:cubicBezTo>
                          <a:pt x="257" y="116"/>
                          <a:pt x="80" y="42"/>
                          <a:pt x="0" y="2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B2B2B2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74" name="Freeform 42"/>
                  <p:cNvSpPr>
                    <a:spLocks/>
                  </p:cNvSpPr>
                  <p:nvPr/>
                </p:nvSpPr>
                <p:spPr bwMode="auto">
                  <a:xfrm>
                    <a:off x="2352" y="1845"/>
                    <a:ext cx="762" cy="122"/>
                  </a:xfrm>
                  <a:custGeom>
                    <a:avLst/>
                    <a:gdLst>
                      <a:gd name="T0" fmla="*/ 0 w 762"/>
                      <a:gd name="T1" fmla="*/ 122 h 122"/>
                      <a:gd name="T2" fmla="*/ 378 w 762"/>
                      <a:gd name="T3" fmla="*/ 3 h 122"/>
                      <a:gd name="T4" fmla="*/ 762 w 762"/>
                      <a:gd name="T5" fmla="*/ 107 h 12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2" h="122">
                        <a:moveTo>
                          <a:pt x="0" y="122"/>
                        </a:moveTo>
                        <a:cubicBezTo>
                          <a:pt x="63" y="102"/>
                          <a:pt x="251" y="5"/>
                          <a:pt x="378" y="3"/>
                        </a:cubicBezTo>
                        <a:cubicBezTo>
                          <a:pt x="505" y="0"/>
                          <a:pt x="682" y="85"/>
                          <a:pt x="762" y="107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B2B2B2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75" name="Freeform 43"/>
                  <p:cNvSpPr>
                    <a:spLocks/>
                  </p:cNvSpPr>
                  <p:nvPr/>
                </p:nvSpPr>
                <p:spPr bwMode="auto">
                  <a:xfrm>
                    <a:off x="2354" y="1735"/>
                    <a:ext cx="762" cy="169"/>
                  </a:xfrm>
                  <a:custGeom>
                    <a:avLst/>
                    <a:gdLst>
                      <a:gd name="T0" fmla="*/ 0 w 762"/>
                      <a:gd name="T1" fmla="*/ 169 h 169"/>
                      <a:gd name="T2" fmla="*/ 374 w 762"/>
                      <a:gd name="T3" fmla="*/ 3 h 169"/>
                      <a:gd name="T4" fmla="*/ 762 w 762"/>
                      <a:gd name="T5" fmla="*/ 155 h 16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2" h="169">
                        <a:moveTo>
                          <a:pt x="0" y="169"/>
                        </a:moveTo>
                        <a:cubicBezTo>
                          <a:pt x="61" y="141"/>
                          <a:pt x="247" y="5"/>
                          <a:pt x="374" y="3"/>
                        </a:cubicBezTo>
                        <a:cubicBezTo>
                          <a:pt x="501" y="0"/>
                          <a:pt x="681" y="123"/>
                          <a:pt x="762" y="155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B2B2B2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76" name="Freeform 44"/>
                  <p:cNvSpPr>
                    <a:spLocks/>
                  </p:cNvSpPr>
                  <p:nvPr/>
                </p:nvSpPr>
                <p:spPr bwMode="auto">
                  <a:xfrm>
                    <a:off x="2344" y="2174"/>
                    <a:ext cx="777" cy="190"/>
                  </a:xfrm>
                  <a:custGeom>
                    <a:avLst/>
                    <a:gdLst>
                      <a:gd name="T0" fmla="*/ 777 w 777"/>
                      <a:gd name="T1" fmla="*/ 0 h 190"/>
                      <a:gd name="T2" fmla="*/ 392 w 777"/>
                      <a:gd name="T3" fmla="*/ 186 h 190"/>
                      <a:gd name="T4" fmla="*/ 0 w 777"/>
                      <a:gd name="T5" fmla="*/ 28 h 19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77" h="190">
                        <a:moveTo>
                          <a:pt x="777" y="0"/>
                        </a:moveTo>
                        <a:cubicBezTo>
                          <a:pt x="712" y="31"/>
                          <a:pt x="521" y="181"/>
                          <a:pt x="392" y="186"/>
                        </a:cubicBezTo>
                        <a:cubicBezTo>
                          <a:pt x="262" y="190"/>
                          <a:pt x="81" y="60"/>
                          <a:pt x="0" y="2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B2B2B2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9055" name="Group 45"/>
              <p:cNvGrpSpPr>
                <a:grpSpLocks/>
              </p:cNvGrpSpPr>
              <p:nvPr/>
            </p:nvGrpSpPr>
            <p:grpSpPr bwMode="auto">
              <a:xfrm>
                <a:off x="1124" y="1888"/>
                <a:ext cx="84" cy="412"/>
                <a:chOff x="2668" y="1995"/>
                <a:chExt cx="84" cy="412"/>
              </a:xfrm>
            </p:grpSpPr>
            <p:sp>
              <p:nvSpPr>
                <p:cNvPr id="39062" name="Freeform 46"/>
                <p:cNvSpPr>
                  <a:spLocks/>
                </p:cNvSpPr>
                <p:nvPr/>
              </p:nvSpPr>
              <p:spPr bwMode="auto">
                <a:xfrm rot="-254267" flipH="1" flipV="1">
                  <a:off x="2707" y="2109"/>
                  <a:ext cx="45" cy="296"/>
                </a:xfrm>
                <a:custGeom>
                  <a:avLst/>
                  <a:gdLst>
                    <a:gd name="T0" fmla="*/ 9 w 111"/>
                    <a:gd name="T1" fmla="*/ 87 h 1008"/>
                    <a:gd name="T2" fmla="*/ 1 w 111"/>
                    <a:gd name="T3" fmla="*/ 12 h 1008"/>
                    <a:gd name="T4" fmla="*/ 17 w 111"/>
                    <a:gd name="T5" fmla="*/ 12 h 1008"/>
                    <a:gd name="T6" fmla="*/ 9 w 111"/>
                    <a:gd name="T7" fmla="*/ 87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FF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63" name="Freeform 47"/>
                <p:cNvSpPr>
                  <a:spLocks/>
                </p:cNvSpPr>
                <p:nvPr/>
              </p:nvSpPr>
              <p:spPr bwMode="auto">
                <a:xfrm rot="609585" flipH="1">
                  <a:off x="2710" y="1995"/>
                  <a:ext cx="39" cy="141"/>
                </a:xfrm>
                <a:custGeom>
                  <a:avLst/>
                  <a:gdLst>
                    <a:gd name="T0" fmla="*/ 7 w 111"/>
                    <a:gd name="T1" fmla="*/ 20 h 1008"/>
                    <a:gd name="T2" fmla="*/ 1 w 111"/>
                    <a:gd name="T3" fmla="*/ 3 h 1008"/>
                    <a:gd name="T4" fmla="*/ 13 w 111"/>
                    <a:gd name="T5" fmla="*/ 3 h 1008"/>
                    <a:gd name="T6" fmla="*/ 7 w 111"/>
                    <a:gd name="T7" fmla="*/ 20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FF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64" name="Freeform 48"/>
                <p:cNvSpPr>
                  <a:spLocks/>
                </p:cNvSpPr>
                <p:nvPr/>
              </p:nvSpPr>
              <p:spPr bwMode="auto">
                <a:xfrm rot="254267" flipV="1">
                  <a:off x="2668" y="2112"/>
                  <a:ext cx="45" cy="295"/>
                </a:xfrm>
                <a:custGeom>
                  <a:avLst/>
                  <a:gdLst>
                    <a:gd name="T0" fmla="*/ 9 w 111"/>
                    <a:gd name="T1" fmla="*/ 86 h 1008"/>
                    <a:gd name="T2" fmla="*/ 1 w 111"/>
                    <a:gd name="T3" fmla="*/ 12 h 1008"/>
                    <a:gd name="T4" fmla="*/ 17 w 111"/>
                    <a:gd name="T5" fmla="*/ 12 h 1008"/>
                    <a:gd name="T6" fmla="*/ 9 w 111"/>
                    <a:gd name="T7" fmla="*/ 86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FF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65" name="Freeform 49"/>
                <p:cNvSpPr>
                  <a:spLocks/>
                </p:cNvSpPr>
                <p:nvPr/>
              </p:nvSpPr>
              <p:spPr bwMode="auto">
                <a:xfrm rot="-609585">
                  <a:off x="2671" y="1997"/>
                  <a:ext cx="41" cy="141"/>
                </a:xfrm>
                <a:custGeom>
                  <a:avLst/>
                  <a:gdLst>
                    <a:gd name="T0" fmla="*/ 8 w 111"/>
                    <a:gd name="T1" fmla="*/ 20 h 1008"/>
                    <a:gd name="T2" fmla="*/ 1 w 111"/>
                    <a:gd name="T3" fmla="*/ 3 h 1008"/>
                    <a:gd name="T4" fmla="*/ 14 w 111"/>
                    <a:gd name="T5" fmla="*/ 3 h 1008"/>
                    <a:gd name="T6" fmla="*/ 8 w 111"/>
                    <a:gd name="T7" fmla="*/ 20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FF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66" name="Oval 50"/>
                <p:cNvSpPr>
                  <a:spLocks noChangeArrowheads="1"/>
                </p:cNvSpPr>
                <p:nvPr/>
              </p:nvSpPr>
              <p:spPr bwMode="auto">
                <a:xfrm>
                  <a:off x="2692" y="2112"/>
                  <a:ext cx="39" cy="28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39056" name="Group 51"/>
              <p:cNvGrpSpPr>
                <a:grpSpLocks/>
              </p:cNvGrpSpPr>
              <p:nvPr/>
            </p:nvGrpSpPr>
            <p:grpSpPr bwMode="auto">
              <a:xfrm>
                <a:off x="1124" y="1580"/>
                <a:ext cx="84" cy="259"/>
                <a:chOff x="2728" y="1681"/>
                <a:chExt cx="84" cy="259"/>
              </a:xfrm>
            </p:grpSpPr>
            <p:sp>
              <p:nvSpPr>
                <p:cNvPr id="39057" name="Freeform 52"/>
                <p:cNvSpPr>
                  <a:spLocks/>
                </p:cNvSpPr>
                <p:nvPr/>
              </p:nvSpPr>
              <p:spPr bwMode="auto">
                <a:xfrm rot="-420624" flipH="1" flipV="1">
                  <a:off x="2766" y="1804"/>
                  <a:ext cx="46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8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58" name="Freeform 53"/>
                <p:cNvSpPr>
                  <a:spLocks/>
                </p:cNvSpPr>
                <p:nvPr/>
              </p:nvSpPr>
              <p:spPr bwMode="auto">
                <a:xfrm rot="384543" flipH="1">
                  <a:off x="2766" y="1681"/>
                  <a:ext cx="46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8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59" name="Freeform 54"/>
                <p:cNvSpPr>
                  <a:spLocks/>
                </p:cNvSpPr>
                <p:nvPr/>
              </p:nvSpPr>
              <p:spPr bwMode="auto">
                <a:xfrm rot="420624" flipV="1">
                  <a:off x="2728" y="1804"/>
                  <a:ext cx="47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9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60" name="Freeform 55"/>
                <p:cNvSpPr>
                  <a:spLocks/>
                </p:cNvSpPr>
                <p:nvPr/>
              </p:nvSpPr>
              <p:spPr bwMode="auto">
                <a:xfrm rot="-384543">
                  <a:off x="2728" y="1683"/>
                  <a:ext cx="47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9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61" name="Oval 56"/>
                <p:cNvSpPr>
                  <a:spLocks noChangeArrowheads="1"/>
                </p:cNvSpPr>
                <p:nvPr/>
              </p:nvSpPr>
              <p:spPr bwMode="auto">
                <a:xfrm>
                  <a:off x="2752" y="1789"/>
                  <a:ext cx="39" cy="28"/>
                </a:xfrm>
                <a:prstGeom prst="ellipse">
                  <a:avLst/>
                </a:pr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grpSp>
          <p:nvGrpSpPr>
            <p:cNvPr id="39029" name="Group 57"/>
            <p:cNvGrpSpPr>
              <a:grpSpLocks/>
            </p:cNvGrpSpPr>
            <p:nvPr/>
          </p:nvGrpSpPr>
          <p:grpSpPr bwMode="auto">
            <a:xfrm>
              <a:off x="1920" y="1440"/>
              <a:ext cx="805" cy="885"/>
              <a:chOff x="2496" y="1591"/>
              <a:chExt cx="805" cy="885"/>
            </a:xfrm>
          </p:grpSpPr>
          <p:sp>
            <p:nvSpPr>
              <p:cNvPr id="39044" name="Oval 58"/>
              <p:cNvSpPr>
                <a:spLocks noChangeArrowheads="1"/>
              </p:cNvSpPr>
              <p:nvPr/>
            </p:nvSpPr>
            <p:spPr bwMode="auto">
              <a:xfrm>
                <a:off x="2496" y="1591"/>
                <a:ext cx="805" cy="885"/>
              </a:xfrm>
              <a:prstGeom prst="ellipse">
                <a:avLst/>
              </a:prstGeom>
              <a:gradFill rotWithShape="0">
                <a:gsLst>
                  <a:gs pos="0">
                    <a:srgbClr val="FFCC66"/>
                  </a:gs>
                  <a:gs pos="100000">
                    <a:srgbClr val="FFFFFF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39045" name="Group 59"/>
              <p:cNvGrpSpPr>
                <a:grpSpLocks/>
              </p:cNvGrpSpPr>
              <p:nvPr/>
            </p:nvGrpSpPr>
            <p:grpSpPr bwMode="auto">
              <a:xfrm>
                <a:off x="2553" y="1681"/>
                <a:ext cx="669" cy="715"/>
                <a:chOff x="2334" y="1644"/>
                <a:chExt cx="798" cy="852"/>
              </a:xfrm>
            </p:grpSpPr>
            <p:sp>
              <p:nvSpPr>
                <p:cNvPr id="39046" name="Freeform 60"/>
                <p:cNvSpPr>
                  <a:spLocks/>
                </p:cNvSpPr>
                <p:nvPr/>
              </p:nvSpPr>
              <p:spPr bwMode="auto">
                <a:xfrm>
                  <a:off x="2352" y="2064"/>
                  <a:ext cx="764" cy="28"/>
                </a:xfrm>
                <a:custGeom>
                  <a:avLst/>
                  <a:gdLst>
                    <a:gd name="T0" fmla="*/ 764 w 764"/>
                    <a:gd name="T1" fmla="*/ 0 h 28"/>
                    <a:gd name="T2" fmla="*/ 382 w 764"/>
                    <a:gd name="T3" fmla="*/ 28 h 28"/>
                    <a:gd name="T4" fmla="*/ 0 w 764"/>
                    <a:gd name="T5" fmla="*/ 4 h 2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4" h="28">
                      <a:moveTo>
                        <a:pt x="764" y="0"/>
                      </a:moveTo>
                      <a:cubicBezTo>
                        <a:pt x="700" y="4"/>
                        <a:pt x="509" y="27"/>
                        <a:pt x="382" y="28"/>
                      </a:cubicBezTo>
                      <a:cubicBezTo>
                        <a:pt x="254" y="28"/>
                        <a:pt x="79" y="8"/>
                        <a:pt x="0" y="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B2B2B2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47" name="Freeform 61"/>
                <p:cNvSpPr>
                  <a:spLocks/>
                </p:cNvSpPr>
                <p:nvPr/>
              </p:nvSpPr>
              <p:spPr bwMode="auto">
                <a:xfrm>
                  <a:off x="2352" y="1982"/>
                  <a:ext cx="756" cy="30"/>
                </a:xfrm>
                <a:custGeom>
                  <a:avLst/>
                  <a:gdLst>
                    <a:gd name="T0" fmla="*/ 0 w 756"/>
                    <a:gd name="T1" fmla="*/ 30 h 30"/>
                    <a:gd name="T2" fmla="*/ 332 w 756"/>
                    <a:gd name="T3" fmla="*/ 1 h 30"/>
                    <a:gd name="T4" fmla="*/ 756 w 756"/>
                    <a:gd name="T5" fmla="*/ 24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56" h="30">
                      <a:moveTo>
                        <a:pt x="0" y="30"/>
                      </a:moveTo>
                      <a:cubicBezTo>
                        <a:pt x="105" y="16"/>
                        <a:pt x="206" y="2"/>
                        <a:pt x="332" y="1"/>
                      </a:cubicBezTo>
                      <a:cubicBezTo>
                        <a:pt x="458" y="0"/>
                        <a:pt x="667" y="19"/>
                        <a:pt x="756" y="2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B2B2B2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48" name="Freeform 62"/>
                <p:cNvSpPr>
                  <a:spLocks/>
                </p:cNvSpPr>
                <p:nvPr/>
              </p:nvSpPr>
              <p:spPr bwMode="auto">
                <a:xfrm>
                  <a:off x="2334" y="2254"/>
                  <a:ext cx="798" cy="242"/>
                </a:xfrm>
                <a:custGeom>
                  <a:avLst/>
                  <a:gdLst>
                    <a:gd name="T0" fmla="*/ 798 w 798"/>
                    <a:gd name="T1" fmla="*/ 0 h 242"/>
                    <a:gd name="T2" fmla="*/ 408 w 798"/>
                    <a:gd name="T3" fmla="*/ 240 h 242"/>
                    <a:gd name="T4" fmla="*/ 0 w 798"/>
                    <a:gd name="T5" fmla="*/ 16 h 2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98" h="242">
                      <a:moveTo>
                        <a:pt x="798" y="0"/>
                      </a:moveTo>
                      <a:cubicBezTo>
                        <a:pt x="732" y="40"/>
                        <a:pt x="541" y="237"/>
                        <a:pt x="408" y="240"/>
                      </a:cubicBezTo>
                      <a:cubicBezTo>
                        <a:pt x="275" y="242"/>
                        <a:pt x="85" y="62"/>
                        <a:pt x="0" y="16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B2B2B2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49" name="Freeform 63"/>
                <p:cNvSpPr>
                  <a:spLocks/>
                </p:cNvSpPr>
                <p:nvPr/>
              </p:nvSpPr>
              <p:spPr bwMode="auto">
                <a:xfrm>
                  <a:off x="2340" y="1644"/>
                  <a:ext cx="788" cy="198"/>
                </a:xfrm>
                <a:custGeom>
                  <a:avLst/>
                  <a:gdLst>
                    <a:gd name="T0" fmla="*/ 0 w 788"/>
                    <a:gd name="T1" fmla="*/ 198 h 198"/>
                    <a:gd name="T2" fmla="*/ 392 w 788"/>
                    <a:gd name="T3" fmla="*/ 2 h 198"/>
                    <a:gd name="T4" fmla="*/ 788 w 788"/>
                    <a:gd name="T5" fmla="*/ 188 h 19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88" h="198">
                      <a:moveTo>
                        <a:pt x="0" y="198"/>
                      </a:moveTo>
                      <a:cubicBezTo>
                        <a:pt x="65" y="165"/>
                        <a:pt x="260" y="3"/>
                        <a:pt x="392" y="2"/>
                      </a:cubicBezTo>
                      <a:cubicBezTo>
                        <a:pt x="523" y="0"/>
                        <a:pt x="705" y="149"/>
                        <a:pt x="788" y="1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B2B2B2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50" name="Freeform 64"/>
                <p:cNvSpPr>
                  <a:spLocks/>
                </p:cNvSpPr>
                <p:nvPr/>
              </p:nvSpPr>
              <p:spPr bwMode="auto">
                <a:xfrm>
                  <a:off x="2354" y="2114"/>
                  <a:ext cx="758" cy="116"/>
                </a:xfrm>
                <a:custGeom>
                  <a:avLst/>
                  <a:gdLst>
                    <a:gd name="T0" fmla="*/ 758 w 758"/>
                    <a:gd name="T1" fmla="*/ 0 h 116"/>
                    <a:gd name="T2" fmla="*/ 384 w 758"/>
                    <a:gd name="T3" fmla="*/ 112 h 116"/>
                    <a:gd name="T4" fmla="*/ 0 w 758"/>
                    <a:gd name="T5" fmla="*/ 24 h 11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58" h="116">
                      <a:moveTo>
                        <a:pt x="758" y="0"/>
                      </a:moveTo>
                      <a:cubicBezTo>
                        <a:pt x="695" y="18"/>
                        <a:pt x="510" y="108"/>
                        <a:pt x="384" y="112"/>
                      </a:cubicBezTo>
                      <a:cubicBezTo>
                        <a:pt x="257" y="116"/>
                        <a:pt x="80" y="42"/>
                        <a:pt x="0" y="2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B2B2B2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51" name="Freeform 65"/>
                <p:cNvSpPr>
                  <a:spLocks/>
                </p:cNvSpPr>
                <p:nvPr/>
              </p:nvSpPr>
              <p:spPr bwMode="auto">
                <a:xfrm>
                  <a:off x="2352" y="1845"/>
                  <a:ext cx="762" cy="122"/>
                </a:xfrm>
                <a:custGeom>
                  <a:avLst/>
                  <a:gdLst>
                    <a:gd name="T0" fmla="*/ 0 w 762"/>
                    <a:gd name="T1" fmla="*/ 122 h 122"/>
                    <a:gd name="T2" fmla="*/ 378 w 762"/>
                    <a:gd name="T3" fmla="*/ 3 h 122"/>
                    <a:gd name="T4" fmla="*/ 762 w 762"/>
                    <a:gd name="T5" fmla="*/ 107 h 12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2" h="122">
                      <a:moveTo>
                        <a:pt x="0" y="122"/>
                      </a:moveTo>
                      <a:cubicBezTo>
                        <a:pt x="63" y="102"/>
                        <a:pt x="251" y="5"/>
                        <a:pt x="378" y="3"/>
                      </a:cubicBezTo>
                      <a:cubicBezTo>
                        <a:pt x="505" y="0"/>
                        <a:pt x="682" y="85"/>
                        <a:pt x="762" y="107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B2B2B2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52" name="Freeform 66"/>
                <p:cNvSpPr>
                  <a:spLocks/>
                </p:cNvSpPr>
                <p:nvPr/>
              </p:nvSpPr>
              <p:spPr bwMode="auto">
                <a:xfrm>
                  <a:off x="2354" y="1735"/>
                  <a:ext cx="762" cy="169"/>
                </a:xfrm>
                <a:custGeom>
                  <a:avLst/>
                  <a:gdLst>
                    <a:gd name="T0" fmla="*/ 0 w 762"/>
                    <a:gd name="T1" fmla="*/ 169 h 169"/>
                    <a:gd name="T2" fmla="*/ 374 w 762"/>
                    <a:gd name="T3" fmla="*/ 3 h 169"/>
                    <a:gd name="T4" fmla="*/ 762 w 762"/>
                    <a:gd name="T5" fmla="*/ 155 h 16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2" h="169">
                      <a:moveTo>
                        <a:pt x="0" y="169"/>
                      </a:moveTo>
                      <a:cubicBezTo>
                        <a:pt x="61" y="141"/>
                        <a:pt x="247" y="5"/>
                        <a:pt x="374" y="3"/>
                      </a:cubicBezTo>
                      <a:cubicBezTo>
                        <a:pt x="501" y="0"/>
                        <a:pt x="681" y="123"/>
                        <a:pt x="762" y="155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B2B2B2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53" name="Freeform 67"/>
                <p:cNvSpPr>
                  <a:spLocks/>
                </p:cNvSpPr>
                <p:nvPr/>
              </p:nvSpPr>
              <p:spPr bwMode="auto">
                <a:xfrm>
                  <a:off x="2344" y="2174"/>
                  <a:ext cx="777" cy="190"/>
                </a:xfrm>
                <a:custGeom>
                  <a:avLst/>
                  <a:gdLst>
                    <a:gd name="T0" fmla="*/ 777 w 777"/>
                    <a:gd name="T1" fmla="*/ 0 h 190"/>
                    <a:gd name="T2" fmla="*/ 392 w 777"/>
                    <a:gd name="T3" fmla="*/ 186 h 190"/>
                    <a:gd name="T4" fmla="*/ 0 w 777"/>
                    <a:gd name="T5" fmla="*/ 28 h 19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77" h="190">
                      <a:moveTo>
                        <a:pt x="777" y="0"/>
                      </a:moveTo>
                      <a:cubicBezTo>
                        <a:pt x="712" y="31"/>
                        <a:pt x="521" y="181"/>
                        <a:pt x="392" y="186"/>
                      </a:cubicBezTo>
                      <a:cubicBezTo>
                        <a:pt x="262" y="190"/>
                        <a:pt x="81" y="60"/>
                        <a:pt x="0" y="2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B2B2B2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9030" name="Group 68"/>
            <p:cNvGrpSpPr>
              <a:grpSpLocks/>
            </p:cNvGrpSpPr>
            <p:nvPr/>
          </p:nvGrpSpPr>
          <p:grpSpPr bwMode="auto">
            <a:xfrm>
              <a:off x="2286" y="1576"/>
              <a:ext cx="84" cy="259"/>
              <a:chOff x="2680" y="1680"/>
              <a:chExt cx="84" cy="259"/>
            </a:xfrm>
          </p:grpSpPr>
          <p:sp>
            <p:nvSpPr>
              <p:cNvPr id="39039" name="Freeform 69"/>
              <p:cNvSpPr>
                <a:spLocks/>
              </p:cNvSpPr>
              <p:nvPr/>
            </p:nvSpPr>
            <p:spPr bwMode="auto">
              <a:xfrm rot="-420624" flipH="1" flipV="1">
                <a:off x="2718" y="1803"/>
                <a:ext cx="46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8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40" name="Freeform 70"/>
              <p:cNvSpPr>
                <a:spLocks/>
              </p:cNvSpPr>
              <p:nvPr/>
            </p:nvSpPr>
            <p:spPr bwMode="auto">
              <a:xfrm rot="384543" flipH="1">
                <a:off x="2718" y="1680"/>
                <a:ext cx="46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8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41" name="Freeform 71"/>
              <p:cNvSpPr>
                <a:spLocks/>
              </p:cNvSpPr>
              <p:nvPr/>
            </p:nvSpPr>
            <p:spPr bwMode="auto">
              <a:xfrm rot="420624" flipV="1">
                <a:off x="2680" y="1803"/>
                <a:ext cx="47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9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42" name="Freeform 72"/>
              <p:cNvSpPr>
                <a:spLocks/>
              </p:cNvSpPr>
              <p:nvPr/>
            </p:nvSpPr>
            <p:spPr bwMode="auto">
              <a:xfrm rot="-384543">
                <a:off x="2680" y="1682"/>
                <a:ext cx="47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9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43" name="Oval 73"/>
              <p:cNvSpPr>
                <a:spLocks noChangeArrowheads="1"/>
              </p:cNvSpPr>
              <p:nvPr/>
            </p:nvSpPr>
            <p:spPr bwMode="auto">
              <a:xfrm>
                <a:off x="2704" y="1788"/>
                <a:ext cx="39" cy="28"/>
              </a:xfrm>
              <a:prstGeom prst="ellipse">
                <a:avLst/>
              </a:prstGeom>
              <a:solidFill>
                <a:srgbClr val="33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9031" name="Group 74"/>
            <p:cNvGrpSpPr>
              <a:grpSpLocks/>
            </p:cNvGrpSpPr>
            <p:nvPr/>
          </p:nvGrpSpPr>
          <p:grpSpPr bwMode="auto">
            <a:xfrm>
              <a:off x="2286" y="1880"/>
              <a:ext cx="84" cy="412"/>
              <a:chOff x="2716" y="1996"/>
              <a:chExt cx="84" cy="412"/>
            </a:xfrm>
          </p:grpSpPr>
          <p:sp>
            <p:nvSpPr>
              <p:cNvPr id="39034" name="Freeform 75"/>
              <p:cNvSpPr>
                <a:spLocks/>
              </p:cNvSpPr>
              <p:nvPr/>
            </p:nvSpPr>
            <p:spPr bwMode="auto">
              <a:xfrm rot="-254267" flipH="1" flipV="1">
                <a:off x="2755" y="2110"/>
                <a:ext cx="45" cy="296"/>
              </a:xfrm>
              <a:custGeom>
                <a:avLst/>
                <a:gdLst>
                  <a:gd name="T0" fmla="*/ 9 w 111"/>
                  <a:gd name="T1" fmla="*/ 87 h 1008"/>
                  <a:gd name="T2" fmla="*/ 1 w 111"/>
                  <a:gd name="T3" fmla="*/ 12 h 1008"/>
                  <a:gd name="T4" fmla="*/ 17 w 111"/>
                  <a:gd name="T5" fmla="*/ 12 h 1008"/>
                  <a:gd name="T6" fmla="*/ 9 w 111"/>
                  <a:gd name="T7" fmla="*/ 87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35" name="Freeform 76"/>
              <p:cNvSpPr>
                <a:spLocks/>
              </p:cNvSpPr>
              <p:nvPr/>
            </p:nvSpPr>
            <p:spPr bwMode="auto">
              <a:xfrm rot="609585" flipH="1">
                <a:off x="2758" y="1996"/>
                <a:ext cx="39" cy="141"/>
              </a:xfrm>
              <a:custGeom>
                <a:avLst/>
                <a:gdLst>
                  <a:gd name="T0" fmla="*/ 7 w 111"/>
                  <a:gd name="T1" fmla="*/ 20 h 1008"/>
                  <a:gd name="T2" fmla="*/ 1 w 111"/>
                  <a:gd name="T3" fmla="*/ 3 h 1008"/>
                  <a:gd name="T4" fmla="*/ 13 w 111"/>
                  <a:gd name="T5" fmla="*/ 3 h 1008"/>
                  <a:gd name="T6" fmla="*/ 7 w 111"/>
                  <a:gd name="T7" fmla="*/ 20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36" name="Freeform 77"/>
              <p:cNvSpPr>
                <a:spLocks/>
              </p:cNvSpPr>
              <p:nvPr/>
            </p:nvSpPr>
            <p:spPr bwMode="auto">
              <a:xfrm rot="254267" flipV="1">
                <a:off x="2716" y="2113"/>
                <a:ext cx="45" cy="295"/>
              </a:xfrm>
              <a:custGeom>
                <a:avLst/>
                <a:gdLst>
                  <a:gd name="T0" fmla="*/ 9 w 111"/>
                  <a:gd name="T1" fmla="*/ 86 h 1008"/>
                  <a:gd name="T2" fmla="*/ 1 w 111"/>
                  <a:gd name="T3" fmla="*/ 12 h 1008"/>
                  <a:gd name="T4" fmla="*/ 17 w 111"/>
                  <a:gd name="T5" fmla="*/ 12 h 1008"/>
                  <a:gd name="T6" fmla="*/ 9 w 111"/>
                  <a:gd name="T7" fmla="*/ 86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37" name="Freeform 78"/>
              <p:cNvSpPr>
                <a:spLocks/>
              </p:cNvSpPr>
              <p:nvPr/>
            </p:nvSpPr>
            <p:spPr bwMode="auto">
              <a:xfrm rot="-609585">
                <a:off x="2719" y="1998"/>
                <a:ext cx="41" cy="141"/>
              </a:xfrm>
              <a:custGeom>
                <a:avLst/>
                <a:gdLst>
                  <a:gd name="T0" fmla="*/ 8 w 111"/>
                  <a:gd name="T1" fmla="*/ 20 h 1008"/>
                  <a:gd name="T2" fmla="*/ 1 w 111"/>
                  <a:gd name="T3" fmla="*/ 3 h 1008"/>
                  <a:gd name="T4" fmla="*/ 14 w 111"/>
                  <a:gd name="T5" fmla="*/ 3 h 1008"/>
                  <a:gd name="T6" fmla="*/ 8 w 111"/>
                  <a:gd name="T7" fmla="*/ 20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38" name="Oval 79"/>
              <p:cNvSpPr>
                <a:spLocks noChangeArrowheads="1"/>
              </p:cNvSpPr>
              <p:nvPr/>
            </p:nvSpPr>
            <p:spPr bwMode="auto">
              <a:xfrm>
                <a:off x="2740" y="2113"/>
                <a:ext cx="39" cy="28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9032" name="Line 80"/>
            <p:cNvSpPr>
              <a:spLocks noChangeShapeType="1"/>
            </p:cNvSpPr>
            <p:nvPr/>
          </p:nvSpPr>
          <p:spPr bwMode="auto">
            <a:xfrm>
              <a:off x="1872" y="1104"/>
              <a:ext cx="288" cy="288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33" name="Line 81"/>
            <p:cNvSpPr>
              <a:spLocks noChangeShapeType="1"/>
            </p:cNvSpPr>
            <p:nvPr/>
          </p:nvSpPr>
          <p:spPr bwMode="auto">
            <a:xfrm>
              <a:off x="828" y="1148"/>
              <a:ext cx="108" cy="328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770" name="Group 82"/>
          <p:cNvGrpSpPr>
            <a:grpSpLocks/>
          </p:cNvGrpSpPr>
          <p:nvPr/>
        </p:nvGrpSpPr>
        <p:grpSpPr bwMode="auto">
          <a:xfrm>
            <a:off x="2590800" y="3175000"/>
            <a:ext cx="6846888" cy="2116138"/>
            <a:chOff x="672" y="2000"/>
            <a:chExt cx="4313" cy="1333"/>
          </a:xfrm>
        </p:grpSpPr>
        <p:sp>
          <p:nvSpPr>
            <p:cNvPr id="114771" name="Text Box 83"/>
            <p:cNvSpPr txBox="1">
              <a:spLocks noChangeArrowheads="1"/>
            </p:cNvSpPr>
            <p:nvPr/>
          </p:nvSpPr>
          <p:spPr bwMode="auto">
            <a:xfrm>
              <a:off x="3888" y="2736"/>
              <a:ext cx="1097" cy="288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4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" panose="02020603050405020304" pitchFamily="18" charset="0"/>
                  <a:ea typeface="MS PGothic" panose="020B0600070205080204" pitchFamily="34" charset="-128"/>
                </a:rPr>
                <a:t>Anaphase II</a:t>
              </a:r>
              <a:r>
                <a:rPr lang="en-US" altLang="ja-JP" sz="2400">
                  <a:latin typeface="Times" panose="02020603050405020304" pitchFamily="18" charset="0"/>
                  <a:ea typeface="MS PGothic" panose="020B0600070205080204" pitchFamily="34" charset="-128"/>
                </a:rPr>
                <a:t> </a:t>
              </a:r>
            </a:p>
          </p:txBody>
        </p:sp>
        <p:grpSp>
          <p:nvGrpSpPr>
            <p:cNvPr id="38969" name="Group 84"/>
            <p:cNvGrpSpPr>
              <a:grpSpLocks/>
            </p:cNvGrpSpPr>
            <p:nvPr/>
          </p:nvGrpSpPr>
          <p:grpSpPr bwMode="auto">
            <a:xfrm>
              <a:off x="672" y="2448"/>
              <a:ext cx="805" cy="885"/>
              <a:chOff x="768" y="2448"/>
              <a:chExt cx="805" cy="885"/>
            </a:xfrm>
          </p:grpSpPr>
          <p:grpSp>
            <p:nvGrpSpPr>
              <p:cNvPr id="39000" name="Group 85"/>
              <p:cNvGrpSpPr>
                <a:grpSpLocks/>
              </p:cNvGrpSpPr>
              <p:nvPr/>
            </p:nvGrpSpPr>
            <p:grpSpPr bwMode="auto">
              <a:xfrm>
                <a:off x="768" y="2448"/>
                <a:ext cx="805" cy="885"/>
                <a:chOff x="2496" y="1591"/>
                <a:chExt cx="805" cy="885"/>
              </a:xfrm>
            </p:grpSpPr>
            <p:sp>
              <p:nvSpPr>
                <p:cNvPr id="39017" name="Oval 86"/>
                <p:cNvSpPr>
                  <a:spLocks noChangeArrowheads="1"/>
                </p:cNvSpPr>
                <p:nvPr/>
              </p:nvSpPr>
              <p:spPr bwMode="auto">
                <a:xfrm>
                  <a:off x="2496" y="1591"/>
                  <a:ext cx="805" cy="8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CC66"/>
                    </a:gs>
                    <a:gs pos="100000">
                      <a:srgbClr val="FFFFFF"/>
                    </a:gs>
                  </a:gsLst>
                  <a:lin ang="1890000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grpSp>
              <p:nvGrpSpPr>
                <p:cNvPr id="39018" name="Group 87"/>
                <p:cNvGrpSpPr>
                  <a:grpSpLocks/>
                </p:cNvGrpSpPr>
                <p:nvPr/>
              </p:nvGrpSpPr>
              <p:grpSpPr bwMode="auto">
                <a:xfrm>
                  <a:off x="2553" y="1681"/>
                  <a:ext cx="669" cy="715"/>
                  <a:chOff x="2334" y="1644"/>
                  <a:chExt cx="798" cy="852"/>
                </a:xfrm>
              </p:grpSpPr>
              <p:sp>
                <p:nvSpPr>
                  <p:cNvPr id="39019" name="Freeform 88"/>
                  <p:cNvSpPr>
                    <a:spLocks/>
                  </p:cNvSpPr>
                  <p:nvPr/>
                </p:nvSpPr>
                <p:spPr bwMode="auto">
                  <a:xfrm>
                    <a:off x="2352" y="2064"/>
                    <a:ext cx="764" cy="28"/>
                  </a:xfrm>
                  <a:custGeom>
                    <a:avLst/>
                    <a:gdLst>
                      <a:gd name="T0" fmla="*/ 764 w 764"/>
                      <a:gd name="T1" fmla="*/ 0 h 28"/>
                      <a:gd name="T2" fmla="*/ 382 w 764"/>
                      <a:gd name="T3" fmla="*/ 28 h 28"/>
                      <a:gd name="T4" fmla="*/ 0 w 764"/>
                      <a:gd name="T5" fmla="*/ 4 h 2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4" h="28">
                        <a:moveTo>
                          <a:pt x="764" y="0"/>
                        </a:moveTo>
                        <a:cubicBezTo>
                          <a:pt x="700" y="4"/>
                          <a:pt x="509" y="27"/>
                          <a:pt x="382" y="28"/>
                        </a:cubicBezTo>
                        <a:cubicBezTo>
                          <a:pt x="254" y="28"/>
                          <a:pt x="79" y="8"/>
                          <a:pt x="0" y="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B2B2B2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20" name="Freeform 89"/>
                  <p:cNvSpPr>
                    <a:spLocks/>
                  </p:cNvSpPr>
                  <p:nvPr/>
                </p:nvSpPr>
                <p:spPr bwMode="auto">
                  <a:xfrm>
                    <a:off x="2352" y="1982"/>
                    <a:ext cx="756" cy="30"/>
                  </a:xfrm>
                  <a:custGeom>
                    <a:avLst/>
                    <a:gdLst>
                      <a:gd name="T0" fmla="*/ 0 w 756"/>
                      <a:gd name="T1" fmla="*/ 30 h 30"/>
                      <a:gd name="T2" fmla="*/ 332 w 756"/>
                      <a:gd name="T3" fmla="*/ 1 h 30"/>
                      <a:gd name="T4" fmla="*/ 756 w 756"/>
                      <a:gd name="T5" fmla="*/ 24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56" h="30">
                        <a:moveTo>
                          <a:pt x="0" y="30"/>
                        </a:moveTo>
                        <a:cubicBezTo>
                          <a:pt x="105" y="16"/>
                          <a:pt x="206" y="2"/>
                          <a:pt x="332" y="1"/>
                        </a:cubicBezTo>
                        <a:cubicBezTo>
                          <a:pt x="458" y="0"/>
                          <a:pt x="667" y="19"/>
                          <a:pt x="756" y="2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B2B2B2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21" name="Freeform 90"/>
                  <p:cNvSpPr>
                    <a:spLocks/>
                  </p:cNvSpPr>
                  <p:nvPr/>
                </p:nvSpPr>
                <p:spPr bwMode="auto">
                  <a:xfrm>
                    <a:off x="2334" y="2254"/>
                    <a:ext cx="798" cy="242"/>
                  </a:xfrm>
                  <a:custGeom>
                    <a:avLst/>
                    <a:gdLst>
                      <a:gd name="T0" fmla="*/ 798 w 798"/>
                      <a:gd name="T1" fmla="*/ 0 h 242"/>
                      <a:gd name="T2" fmla="*/ 408 w 798"/>
                      <a:gd name="T3" fmla="*/ 240 h 242"/>
                      <a:gd name="T4" fmla="*/ 0 w 798"/>
                      <a:gd name="T5" fmla="*/ 16 h 2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98" h="242">
                        <a:moveTo>
                          <a:pt x="798" y="0"/>
                        </a:moveTo>
                        <a:cubicBezTo>
                          <a:pt x="732" y="40"/>
                          <a:pt x="541" y="237"/>
                          <a:pt x="408" y="240"/>
                        </a:cubicBezTo>
                        <a:cubicBezTo>
                          <a:pt x="275" y="242"/>
                          <a:pt x="85" y="62"/>
                          <a:pt x="0" y="16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B2B2B2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22" name="Freeform 91"/>
                  <p:cNvSpPr>
                    <a:spLocks/>
                  </p:cNvSpPr>
                  <p:nvPr/>
                </p:nvSpPr>
                <p:spPr bwMode="auto">
                  <a:xfrm>
                    <a:off x="2340" y="1644"/>
                    <a:ext cx="788" cy="198"/>
                  </a:xfrm>
                  <a:custGeom>
                    <a:avLst/>
                    <a:gdLst>
                      <a:gd name="T0" fmla="*/ 0 w 788"/>
                      <a:gd name="T1" fmla="*/ 198 h 198"/>
                      <a:gd name="T2" fmla="*/ 392 w 788"/>
                      <a:gd name="T3" fmla="*/ 2 h 198"/>
                      <a:gd name="T4" fmla="*/ 788 w 788"/>
                      <a:gd name="T5" fmla="*/ 188 h 19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88" h="198">
                        <a:moveTo>
                          <a:pt x="0" y="198"/>
                        </a:moveTo>
                        <a:cubicBezTo>
                          <a:pt x="65" y="165"/>
                          <a:pt x="260" y="3"/>
                          <a:pt x="392" y="2"/>
                        </a:cubicBezTo>
                        <a:cubicBezTo>
                          <a:pt x="523" y="0"/>
                          <a:pt x="705" y="149"/>
                          <a:pt x="788" y="1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B2B2B2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23" name="Freeform 92"/>
                  <p:cNvSpPr>
                    <a:spLocks/>
                  </p:cNvSpPr>
                  <p:nvPr/>
                </p:nvSpPr>
                <p:spPr bwMode="auto">
                  <a:xfrm>
                    <a:off x="2354" y="2114"/>
                    <a:ext cx="758" cy="116"/>
                  </a:xfrm>
                  <a:custGeom>
                    <a:avLst/>
                    <a:gdLst>
                      <a:gd name="T0" fmla="*/ 758 w 758"/>
                      <a:gd name="T1" fmla="*/ 0 h 116"/>
                      <a:gd name="T2" fmla="*/ 384 w 758"/>
                      <a:gd name="T3" fmla="*/ 112 h 116"/>
                      <a:gd name="T4" fmla="*/ 0 w 758"/>
                      <a:gd name="T5" fmla="*/ 24 h 116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58" h="116">
                        <a:moveTo>
                          <a:pt x="758" y="0"/>
                        </a:moveTo>
                        <a:cubicBezTo>
                          <a:pt x="695" y="18"/>
                          <a:pt x="510" y="108"/>
                          <a:pt x="384" y="112"/>
                        </a:cubicBezTo>
                        <a:cubicBezTo>
                          <a:pt x="257" y="116"/>
                          <a:pt x="80" y="42"/>
                          <a:pt x="0" y="2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B2B2B2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24" name="Freeform 93"/>
                  <p:cNvSpPr>
                    <a:spLocks/>
                  </p:cNvSpPr>
                  <p:nvPr/>
                </p:nvSpPr>
                <p:spPr bwMode="auto">
                  <a:xfrm>
                    <a:off x="2352" y="1845"/>
                    <a:ext cx="762" cy="122"/>
                  </a:xfrm>
                  <a:custGeom>
                    <a:avLst/>
                    <a:gdLst>
                      <a:gd name="T0" fmla="*/ 0 w 762"/>
                      <a:gd name="T1" fmla="*/ 122 h 122"/>
                      <a:gd name="T2" fmla="*/ 378 w 762"/>
                      <a:gd name="T3" fmla="*/ 3 h 122"/>
                      <a:gd name="T4" fmla="*/ 762 w 762"/>
                      <a:gd name="T5" fmla="*/ 107 h 12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2" h="122">
                        <a:moveTo>
                          <a:pt x="0" y="122"/>
                        </a:moveTo>
                        <a:cubicBezTo>
                          <a:pt x="63" y="102"/>
                          <a:pt x="251" y="5"/>
                          <a:pt x="378" y="3"/>
                        </a:cubicBezTo>
                        <a:cubicBezTo>
                          <a:pt x="505" y="0"/>
                          <a:pt x="682" y="85"/>
                          <a:pt x="762" y="107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B2B2B2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25" name="Freeform 94"/>
                  <p:cNvSpPr>
                    <a:spLocks/>
                  </p:cNvSpPr>
                  <p:nvPr/>
                </p:nvSpPr>
                <p:spPr bwMode="auto">
                  <a:xfrm>
                    <a:off x="2354" y="1735"/>
                    <a:ext cx="762" cy="169"/>
                  </a:xfrm>
                  <a:custGeom>
                    <a:avLst/>
                    <a:gdLst>
                      <a:gd name="T0" fmla="*/ 0 w 762"/>
                      <a:gd name="T1" fmla="*/ 169 h 169"/>
                      <a:gd name="T2" fmla="*/ 374 w 762"/>
                      <a:gd name="T3" fmla="*/ 3 h 169"/>
                      <a:gd name="T4" fmla="*/ 762 w 762"/>
                      <a:gd name="T5" fmla="*/ 155 h 16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2" h="169">
                        <a:moveTo>
                          <a:pt x="0" y="169"/>
                        </a:moveTo>
                        <a:cubicBezTo>
                          <a:pt x="61" y="141"/>
                          <a:pt x="247" y="5"/>
                          <a:pt x="374" y="3"/>
                        </a:cubicBezTo>
                        <a:cubicBezTo>
                          <a:pt x="501" y="0"/>
                          <a:pt x="681" y="123"/>
                          <a:pt x="762" y="155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B2B2B2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26" name="Freeform 95"/>
                  <p:cNvSpPr>
                    <a:spLocks/>
                  </p:cNvSpPr>
                  <p:nvPr/>
                </p:nvSpPr>
                <p:spPr bwMode="auto">
                  <a:xfrm>
                    <a:off x="2344" y="2174"/>
                    <a:ext cx="777" cy="190"/>
                  </a:xfrm>
                  <a:custGeom>
                    <a:avLst/>
                    <a:gdLst>
                      <a:gd name="T0" fmla="*/ 777 w 777"/>
                      <a:gd name="T1" fmla="*/ 0 h 190"/>
                      <a:gd name="T2" fmla="*/ 392 w 777"/>
                      <a:gd name="T3" fmla="*/ 186 h 190"/>
                      <a:gd name="T4" fmla="*/ 0 w 777"/>
                      <a:gd name="T5" fmla="*/ 28 h 19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77" h="190">
                        <a:moveTo>
                          <a:pt x="777" y="0"/>
                        </a:moveTo>
                        <a:cubicBezTo>
                          <a:pt x="712" y="31"/>
                          <a:pt x="521" y="181"/>
                          <a:pt x="392" y="186"/>
                        </a:cubicBezTo>
                        <a:cubicBezTo>
                          <a:pt x="262" y="190"/>
                          <a:pt x="81" y="60"/>
                          <a:pt x="0" y="2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B2B2B2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9001" name="Group 96"/>
              <p:cNvGrpSpPr>
                <a:grpSpLocks/>
              </p:cNvGrpSpPr>
              <p:nvPr/>
            </p:nvGrpSpPr>
            <p:grpSpPr bwMode="auto">
              <a:xfrm flipH="1">
                <a:off x="974" y="2858"/>
                <a:ext cx="101" cy="414"/>
                <a:chOff x="3854" y="2482"/>
                <a:chExt cx="101" cy="414"/>
              </a:xfrm>
            </p:grpSpPr>
            <p:sp>
              <p:nvSpPr>
                <p:cNvPr id="39014" name="Freeform 97"/>
                <p:cNvSpPr>
                  <a:spLocks/>
                </p:cNvSpPr>
                <p:nvPr/>
              </p:nvSpPr>
              <p:spPr bwMode="auto">
                <a:xfrm rot="1302118" flipV="1">
                  <a:off x="3854" y="2601"/>
                  <a:ext cx="45" cy="295"/>
                </a:xfrm>
                <a:custGeom>
                  <a:avLst/>
                  <a:gdLst>
                    <a:gd name="T0" fmla="*/ 9 w 111"/>
                    <a:gd name="T1" fmla="*/ 86 h 1008"/>
                    <a:gd name="T2" fmla="*/ 1 w 111"/>
                    <a:gd name="T3" fmla="*/ 12 h 1008"/>
                    <a:gd name="T4" fmla="*/ 17 w 111"/>
                    <a:gd name="T5" fmla="*/ 12 h 1008"/>
                    <a:gd name="T6" fmla="*/ 9 w 111"/>
                    <a:gd name="T7" fmla="*/ 86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FF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15" name="Freeform 98"/>
                <p:cNvSpPr>
                  <a:spLocks/>
                </p:cNvSpPr>
                <p:nvPr/>
              </p:nvSpPr>
              <p:spPr bwMode="auto">
                <a:xfrm rot="-1897501">
                  <a:off x="3869" y="2482"/>
                  <a:ext cx="41" cy="141"/>
                </a:xfrm>
                <a:custGeom>
                  <a:avLst/>
                  <a:gdLst>
                    <a:gd name="T0" fmla="*/ 8 w 111"/>
                    <a:gd name="T1" fmla="*/ 20 h 1008"/>
                    <a:gd name="T2" fmla="*/ 1 w 111"/>
                    <a:gd name="T3" fmla="*/ 3 h 1008"/>
                    <a:gd name="T4" fmla="*/ 14 w 111"/>
                    <a:gd name="T5" fmla="*/ 3 h 1008"/>
                    <a:gd name="T6" fmla="*/ 8 w 111"/>
                    <a:gd name="T7" fmla="*/ 20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FF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16" name="Oval 99"/>
                <p:cNvSpPr>
                  <a:spLocks noChangeArrowheads="1"/>
                </p:cNvSpPr>
                <p:nvPr/>
              </p:nvSpPr>
              <p:spPr bwMode="auto">
                <a:xfrm>
                  <a:off x="3916" y="2601"/>
                  <a:ext cx="39" cy="28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39002" name="Group 100"/>
              <p:cNvGrpSpPr>
                <a:grpSpLocks/>
              </p:cNvGrpSpPr>
              <p:nvPr/>
            </p:nvGrpSpPr>
            <p:grpSpPr bwMode="auto">
              <a:xfrm flipH="1">
                <a:off x="994" y="2532"/>
                <a:ext cx="75" cy="261"/>
                <a:chOff x="3874" y="2270"/>
                <a:chExt cx="75" cy="261"/>
              </a:xfrm>
            </p:grpSpPr>
            <p:sp>
              <p:nvSpPr>
                <p:cNvPr id="39011" name="Freeform 101"/>
                <p:cNvSpPr>
                  <a:spLocks/>
                </p:cNvSpPr>
                <p:nvPr/>
              </p:nvSpPr>
              <p:spPr bwMode="auto">
                <a:xfrm rot="1685145" flipV="1">
                  <a:off x="3874" y="2395"/>
                  <a:ext cx="47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9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12" name="Freeform 102"/>
                <p:cNvSpPr>
                  <a:spLocks/>
                </p:cNvSpPr>
                <p:nvPr/>
              </p:nvSpPr>
              <p:spPr bwMode="auto">
                <a:xfrm rot="-1378683">
                  <a:off x="3874" y="2270"/>
                  <a:ext cx="47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9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13" name="Oval 103"/>
                <p:cNvSpPr>
                  <a:spLocks noChangeArrowheads="1"/>
                </p:cNvSpPr>
                <p:nvPr/>
              </p:nvSpPr>
              <p:spPr bwMode="auto">
                <a:xfrm>
                  <a:off x="3910" y="2390"/>
                  <a:ext cx="39" cy="28"/>
                </a:xfrm>
                <a:prstGeom prst="ellipse">
                  <a:avLst/>
                </a:pr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39003" name="Group 104"/>
              <p:cNvGrpSpPr>
                <a:grpSpLocks/>
              </p:cNvGrpSpPr>
              <p:nvPr/>
            </p:nvGrpSpPr>
            <p:grpSpPr bwMode="auto">
              <a:xfrm>
                <a:off x="1248" y="2858"/>
                <a:ext cx="101" cy="414"/>
                <a:chOff x="3854" y="2482"/>
                <a:chExt cx="101" cy="414"/>
              </a:xfrm>
            </p:grpSpPr>
            <p:sp>
              <p:nvSpPr>
                <p:cNvPr id="39008" name="Freeform 105"/>
                <p:cNvSpPr>
                  <a:spLocks/>
                </p:cNvSpPr>
                <p:nvPr/>
              </p:nvSpPr>
              <p:spPr bwMode="auto">
                <a:xfrm rot="1302118" flipV="1">
                  <a:off x="3854" y="2601"/>
                  <a:ext cx="45" cy="295"/>
                </a:xfrm>
                <a:custGeom>
                  <a:avLst/>
                  <a:gdLst>
                    <a:gd name="T0" fmla="*/ 9 w 111"/>
                    <a:gd name="T1" fmla="*/ 86 h 1008"/>
                    <a:gd name="T2" fmla="*/ 1 w 111"/>
                    <a:gd name="T3" fmla="*/ 12 h 1008"/>
                    <a:gd name="T4" fmla="*/ 17 w 111"/>
                    <a:gd name="T5" fmla="*/ 12 h 1008"/>
                    <a:gd name="T6" fmla="*/ 9 w 111"/>
                    <a:gd name="T7" fmla="*/ 86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FF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09" name="Freeform 106"/>
                <p:cNvSpPr>
                  <a:spLocks/>
                </p:cNvSpPr>
                <p:nvPr/>
              </p:nvSpPr>
              <p:spPr bwMode="auto">
                <a:xfrm rot="-1897501">
                  <a:off x="3869" y="2482"/>
                  <a:ext cx="41" cy="141"/>
                </a:xfrm>
                <a:custGeom>
                  <a:avLst/>
                  <a:gdLst>
                    <a:gd name="T0" fmla="*/ 8 w 111"/>
                    <a:gd name="T1" fmla="*/ 20 h 1008"/>
                    <a:gd name="T2" fmla="*/ 1 w 111"/>
                    <a:gd name="T3" fmla="*/ 3 h 1008"/>
                    <a:gd name="T4" fmla="*/ 14 w 111"/>
                    <a:gd name="T5" fmla="*/ 3 h 1008"/>
                    <a:gd name="T6" fmla="*/ 8 w 111"/>
                    <a:gd name="T7" fmla="*/ 20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FF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10" name="Oval 107"/>
                <p:cNvSpPr>
                  <a:spLocks noChangeArrowheads="1"/>
                </p:cNvSpPr>
                <p:nvPr/>
              </p:nvSpPr>
              <p:spPr bwMode="auto">
                <a:xfrm>
                  <a:off x="3916" y="2601"/>
                  <a:ext cx="39" cy="28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39004" name="Group 108"/>
              <p:cNvGrpSpPr>
                <a:grpSpLocks/>
              </p:cNvGrpSpPr>
              <p:nvPr/>
            </p:nvGrpSpPr>
            <p:grpSpPr bwMode="auto">
              <a:xfrm>
                <a:off x="1268" y="2532"/>
                <a:ext cx="75" cy="261"/>
                <a:chOff x="3874" y="2270"/>
                <a:chExt cx="75" cy="261"/>
              </a:xfrm>
            </p:grpSpPr>
            <p:sp>
              <p:nvSpPr>
                <p:cNvPr id="39005" name="Freeform 109"/>
                <p:cNvSpPr>
                  <a:spLocks/>
                </p:cNvSpPr>
                <p:nvPr/>
              </p:nvSpPr>
              <p:spPr bwMode="auto">
                <a:xfrm rot="1685145" flipV="1">
                  <a:off x="3874" y="2395"/>
                  <a:ext cx="47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9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06" name="Freeform 110"/>
                <p:cNvSpPr>
                  <a:spLocks/>
                </p:cNvSpPr>
                <p:nvPr/>
              </p:nvSpPr>
              <p:spPr bwMode="auto">
                <a:xfrm rot="-1378683">
                  <a:off x="3874" y="2270"/>
                  <a:ext cx="47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9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66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07" name="Oval 111"/>
                <p:cNvSpPr>
                  <a:spLocks noChangeArrowheads="1"/>
                </p:cNvSpPr>
                <p:nvPr/>
              </p:nvSpPr>
              <p:spPr bwMode="auto">
                <a:xfrm>
                  <a:off x="3910" y="2390"/>
                  <a:ext cx="39" cy="28"/>
                </a:xfrm>
                <a:prstGeom prst="ellipse">
                  <a:avLst/>
                </a:pr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grpSp>
          <p:nvGrpSpPr>
            <p:cNvPr id="38970" name="Group 112"/>
            <p:cNvGrpSpPr>
              <a:grpSpLocks/>
            </p:cNvGrpSpPr>
            <p:nvPr/>
          </p:nvGrpSpPr>
          <p:grpSpPr bwMode="auto">
            <a:xfrm>
              <a:off x="2928" y="2448"/>
              <a:ext cx="805" cy="885"/>
              <a:chOff x="1920" y="2448"/>
              <a:chExt cx="805" cy="885"/>
            </a:xfrm>
          </p:grpSpPr>
          <p:grpSp>
            <p:nvGrpSpPr>
              <p:cNvPr id="38973" name="Group 113"/>
              <p:cNvGrpSpPr>
                <a:grpSpLocks/>
              </p:cNvGrpSpPr>
              <p:nvPr/>
            </p:nvGrpSpPr>
            <p:grpSpPr bwMode="auto">
              <a:xfrm>
                <a:off x="1920" y="2448"/>
                <a:ext cx="805" cy="885"/>
                <a:chOff x="2496" y="1591"/>
                <a:chExt cx="805" cy="885"/>
              </a:xfrm>
            </p:grpSpPr>
            <p:sp>
              <p:nvSpPr>
                <p:cNvPr id="38990" name="Oval 114"/>
                <p:cNvSpPr>
                  <a:spLocks noChangeArrowheads="1"/>
                </p:cNvSpPr>
                <p:nvPr/>
              </p:nvSpPr>
              <p:spPr bwMode="auto">
                <a:xfrm>
                  <a:off x="2496" y="1591"/>
                  <a:ext cx="805" cy="8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CC66"/>
                    </a:gs>
                    <a:gs pos="100000">
                      <a:srgbClr val="FFFFFF"/>
                    </a:gs>
                  </a:gsLst>
                  <a:lin ang="1890000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grpSp>
              <p:nvGrpSpPr>
                <p:cNvPr id="38991" name="Group 115"/>
                <p:cNvGrpSpPr>
                  <a:grpSpLocks/>
                </p:cNvGrpSpPr>
                <p:nvPr/>
              </p:nvGrpSpPr>
              <p:grpSpPr bwMode="auto">
                <a:xfrm>
                  <a:off x="2553" y="1681"/>
                  <a:ext cx="669" cy="715"/>
                  <a:chOff x="2334" y="1644"/>
                  <a:chExt cx="798" cy="852"/>
                </a:xfrm>
              </p:grpSpPr>
              <p:sp>
                <p:nvSpPr>
                  <p:cNvPr id="38992" name="Freeform 116"/>
                  <p:cNvSpPr>
                    <a:spLocks/>
                  </p:cNvSpPr>
                  <p:nvPr/>
                </p:nvSpPr>
                <p:spPr bwMode="auto">
                  <a:xfrm>
                    <a:off x="2352" y="2064"/>
                    <a:ext cx="764" cy="28"/>
                  </a:xfrm>
                  <a:custGeom>
                    <a:avLst/>
                    <a:gdLst>
                      <a:gd name="T0" fmla="*/ 764 w 764"/>
                      <a:gd name="T1" fmla="*/ 0 h 28"/>
                      <a:gd name="T2" fmla="*/ 382 w 764"/>
                      <a:gd name="T3" fmla="*/ 28 h 28"/>
                      <a:gd name="T4" fmla="*/ 0 w 764"/>
                      <a:gd name="T5" fmla="*/ 4 h 2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4" h="28">
                        <a:moveTo>
                          <a:pt x="764" y="0"/>
                        </a:moveTo>
                        <a:cubicBezTo>
                          <a:pt x="700" y="4"/>
                          <a:pt x="509" y="27"/>
                          <a:pt x="382" y="28"/>
                        </a:cubicBezTo>
                        <a:cubicBezTo>
                          <a:pt x="254" y="28"/>
                          <a:pt x="79" y="8"/>
                          <a:pt x="0" y="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B2B2B2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93" name="Freeform 117"/>
                  <p:cNvSpPr>
                    <a:spLocks/>
                  </p:cNvSpPr>
                  <p:nvPr/>
                </p:nvSpPr>
                <p:spPr bwMode="auto">
                  <a:xfrm>
                    <a:off x="2352" y="1982"/>
                    <a:ext cx="756" cy="30"/>
                  </a:xfrm>
                  <a:custGeom>
                    <a:avLst/>
                    <a:gdLst>
                      <a:gd name="T0" fmla="*/ 0 w 756"/>
                      <a:gd name="T1" fmla="*/ 30 h 30"/>
                      <a:gd name="T2" fmla="*/ 332 w 756"/>
                      <a:gd name="T3" fmla="*/ 1 h 30"/>
                      <a:gd name="T4" fmla="*/ 756 w 756"/>
                      <a:gd name="T5" fmla="*/ 24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56" h="30">
                        <a:moveTo>
                          <a:pt x="0" y="30"/>
                        </a:moveTo>
                        <a:cubicBezTo>
                          <a:pt x="105" y="16"/>
                          <a:pt x="206" y="2"/>
                          <a:pt x="332" y="1"/>
                        </a:cubicBezTo>
                        <a:cubicBezTo>
                          <a:pt x="458" y="0"/>
                          <a:pt x="667" y="19"/>
                          <a:pt x="756" y="2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B2B2B2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94" name="Freeform 118"/>
                  <p:cNvSpPr>
                    <a:spLocks/>
                  </p:cNvSpPr>
                  <p:nvPr/>
                </p:nvSpPr>
                <p:spPr bwMode="auto">
                  <a:xfrm>
                    <a:off x="2334" y="2254"/>
                    <a:ext cx="798" cy="242"/>
                  </a:xfrm>
                  <a:custGeom>
                    <a:avLst/>
                    <a:gdLst>
                      <a:gd name="T0" fmla="*/ 798 w 798"/>
                      <a:gd name="T1" fmla="*/ 0 h 242"/>
                      <a:gd name="T2" fmla="*/ 408 w 798"/>
                      <a:gd name="T3" fmla="*/ 240 h 242"/>
                      <a:gd name="T4" fmla="*/ 0 w 798"/>
                      <a:gd name="T5" fmla="*/ 16 h 2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98" h="242">
                        <a:moveTo>
                          <a:pt x="798" y="0"/>
                        </a:moveTo>
                        <a:cubicBezTo>
                          <a:pt x="732" y="40"/>
                          <a:pt x="541" y="237"/>
                          <a:pt x="408" y="240"/>
                        </a:cubicBezTo>
                        <a:cubicBezTo>
                          <a:pt x="275" y="242"/>
                          <a:pt x="85" y="62"/>
                          <a:pt x="0" y="16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B2B2B2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95" name="Freeform 119"/>
                  <p:cNvSpPr>
                    <a:spLocks/>
                  </p:cNvSpPr>
                  <p:nvPr/>
                </p:nvSpPr>
                <p:spPr bwMode="auto">
                  <a:xfrm>
                    <a:off x="2340" y="1644"/>
                    <a:ext cx="788" cy="198"/>
                  </a:xfrm>
                  <a:custGeom>
                    <a:avLst/>
                    <a:gdLst>
                      <a:gd name="T0" fmla="*/ 0 w 788"/>
                      <a:gd name="T1" fmla="*/ 198 h 198"/>
                      <a:gd name="T2" fmla="*/ 392 w 788"/>
                      <a:gd name="T3" fmla="*/ 2 h 198"/>
                      <a:gd name="T4" fmla="*/ 788 w 788"/>
                      <a:gd name="T5" fmla="*/ 188 h 19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88" h="198">
                        <a:moveTo>
                          <a:pt x="0" y="198"/>
                        </a:moveTo>
                        <a:cubicBezTo>
                          <a:pt x="65" y="165"/>
                          <a:pt x="260" y="3"/>
                          <a:pt x="392" y="2"/>
                        </a:cubicBezTo>
                        <a:cubicBezTo>
                          <a:pt x="523" y="0"/>
                          <a:pt x="705" y="149"/>
                          <a:pt x="788" y="1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B2B2B2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96" name="Freeform 120"/>
                  <p:cNvSpPr>
                    <a:spLocks/>
                  </p:cNvSpPr>
                  <p:nvPr/>
                </p:nvSpPr>
                <p:spPr bwMode="auto">
                  <a:xfrm>
                    <a:off x="2354" y="2114"/>
                    <a:ext cx="758" cy="116"/>
                  </a:xfrm>
                  <a:custGeom>
                    <a:avLst/>
                    <a:gdLst>
                      <a:gd name="T0" fmla="*/ 758 w 758"/>
                      <a:gd name="T1" fmla="*/ 0 h 116"/>
                      <a:gd name="T2" fmla="*/ 384 w 758"/>
                      <a:gd name="T3" fmla="*/ 112 h 116"/>
                      <a:gd name="T4" fmla="*/ 0 w 758"/>
                      <a:gd name="T5" fmla="*/ 24 h 116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58" h="116">
                        <a:moveTo>
                          <a:pt x="758" y="0"/>
                        </a:moveTo>
                        <a:cubicBezTo>
                          <a:pt x="695" y="18"/>
                          <a:pt x="510" y="108"/>
                          <a:pt x="384" y="112"/>
                        </a:cubicBezTo>
                        <a:cubicBezTo>
                          <a:pt x="257" y="116"/>
                          <a:pt x="80" y="42"/>
                          <a:pt x="0" y="2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B2B2B2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97" name="Freeform 121"/>
                  <p:cNvSpPr>
                    <a:spLocks/>
                  </p:cNvSpPr>
                  <p:nvPr/>
                </p:nvSpPr>
                <p:spPr bwMode="auto">
                  <a:xfrm>
                    <a:off x="2352" y="1845"/>
                    <a:ext cx="762" cy="122"/>
                  </a:xfrm>
                  <a:custGeom>
                    <a:avLst/>
                    <a:gdLst>
                      <a:gd name="T0" fmla="*/ 0 w 762"/>
                      <a:gd name="T1" fmla="*/ 122 h 122"/>
                      <a:gd name="T2" fmla="*/ 378 w 762"/>
                      <a:gd name="T3" fmla="*/ 3 h 122"/>
                      <a:gd name="T4" fmla="*/ 762 w 762"/>
                      <a:gd name="T5" fmla="*/ 107 h 12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2" h="122">
                        <a:moveTo>
                          <a:pt x="0" y="122"/>
                        </a:moveTo>
                        <a:cubicBezTo>
                          <a:pt x="63" y="102"/>
                          <a:pt x="251" y="5"/>
                          <a:pt x="378" y="3"/>
                        </a:cubicBezTo>
                        <a:cubicBezTo>
                          <a:pt x="505" y="0"/>
                          <a:pt x="682" y="85"/>
                          <a:pt x="762" y="107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B2B2B2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98" name="Freeform 122"/>
                  <p:cNvSpPr>
                    <a:spLocks/>
                  </p:cNvSpPr>
                  <p:nvPr/>
                </p:nvSpPr>
                <p:spPr bwMode="auto">
                  <a:xfrm>
                    <a:off x="2354" y="1735"/>
                    <a:ext cx="762" cy="169"/>
                  </a:xfrm>
                  <a:custGeom>
                    <a:avLst/>
                    <a:gdLst>
                      <a:gd name="T0" fmla="*/ 0 w 762"/>
                      <a:gd name="T1" fmla="*/ 169 h 169"/>
                      <a:gd name="T2" fmla="*/ 374 w 762"/>
                      <a:gd name="T3" fmla="*/ 3 h 169"/>
                      <a:gd name="T4" fmla="*/ 762 w 762"/>
                      <a:gd name="T5" fmla="*/ 155 h 16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2" h="169">
                        <a:moveTo>
                          <a:pt x="0" y="169"/>
                        </a:moveTo>
                        <a:cubicBezTo>
                          <a:pt x="61" y="141"/>
                          <a:pt x="247" y="5"/>
                          <a:pt x="374" y="3"/>
                        </a:cubicBezTo>
                        <a:cubicBezTo>
                          <a:pt x="501" y="0"/>
                          <a:pt x="681" y="123"/>
                          <a:pt x="762" y="155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B2B2B2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99" name="Freeform 123"/>
                  <p:cNvSpPr>
                    <a:spLocks/>
                  </p:cNvSpPr>
                  <p:nvPr/>
                </p:nvSpPr>
                <p:spPr bwMode="auto">
                  <a:xfrm>
                    <a:off x="2344" y="2174"/>
                    <a:ext cx="777" cy="190"/>
                  </a:xfrm>
                  <a:custGeom>
                    <a:avLst/>
                    <a:gdLst>
                      <a:gd name="T0" fmla="*/ 777 w 777"/>
                      <a:gd name="T1" fmla="*/ 0 h 190"/>
                      <a:gd name="T2" fmla="*/ 392 w 777"/>
                      <a:gd name="T3" fmla="*/ 186 h 190"/>
                      <a:gd name="T4" fmla="*/ 0 w 777"/>
                      <a:gd name="T5" fmla="*/ 28 h 19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77" h="190">
                        <a:moveTo>
                          <a:pt x="777" y="0"/>
                        </a:moveTo>
                        <a:cubicBezTo>
                          <a:pt x="712" y="31"/>
                          <a:pt x="521" y="181"/>
                          <a:pt x="392" y="186"/>
                        </a:cubicBezTo>
                        <a:cubicBezTo>
                          <a:pt x="262" y="190"/>
                          <a:pt x="81" y="60"/>
                          <a:pt x="0" y="2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B2B2B2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8974" name="Group 124"/>
              <p:cNvGrpSpPr>
                <a:grpSpLocks/>
              </p:cNvGrpSpPr>
              <p:nvPr/>
            </p:nvGrpSpPr>
            <p:grpSpPr bwMode="auto">
              <a:xfrm flipH="1">
                <a:off x="2136" y="2534"/>
                <a:ext cx="95" cy="263"/>
                <a:chOff x="3842" y="2076"/>
                <a:chExt cx="95" cy="263"/>
              </a:xfrm>
            </p:grpSpPr>
            <p:sp>
              <p:nvSpPr>
                <p:cNvPr id="38987" name="Freeform 125"/>
                <p:cNvSpPr>
                  <a:spLocks/>
                </p:cNvSpPr>
                <p:nvPr/>
              </p:nvSpPr>
              <p:spPr bwMode="auto">
                <a:xfrm rot="20003194" flipH="1">
                  <a:off x="3854" y="2076"/>
                  <a:ext cx="46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8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88" name="Freeform 126"/>
                <p:cNvSpPr>
                  <a:spLocks/>
                </p:cNvSpPr>
                <p:nvPr/>
              </p:nvSpPr>
              <p:spPr bwMode="auto">
                <a:xfrm rot="2290182" flipV="1">
                  <a:off x="3842" y="2203"/>
                  <a:ext cx="47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9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89" name="Oval 127"/>
                <p:cNvSpPr>
                  <a:spLocks noChangeArrowheads="1"/>
                </p:cNvSpPr>
                <p:nvPr/>
              </p:nvSpPr>
              <p:spPr bwMode="auto">
                <a:xfrm>
                  <a:off x="3898" y="2196"/>
                  <a:ext cx="39" cy="28"/>
                </a:xfrm>
                <a:prstGeom prst="ellipse">
                  <a:avLst/>
                </a:prstGeom>
                <a:solidFill>
                  <a:srgbClr val="3333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38975" name="Group 128"/>
              <p:cNvGrpSpPr>
                <a:grpSpLocks/>
              </p:cNvGrpSpPr>
              <p:nvPr/>
            </p:nvGrpSpPr>
            <p:grpSpPr bwMode="auto">
              <a:xfrm flipH="1">
                <a:off x="2126" y="2868"/>
                <a:ext cx="107" cy="410"/>
                <a:chOff x="3850" y="2608"/>
                <a:chExt cx="107" cy="410"/>
              </a:xfrm>
            </p:grpSpPr>
            <p:sp>
              <p:nvSpPr>
                <p:cNvPr id="38984" name="Freeform 129"/>
                <p:cNvSpPr>
                  <a:spLocks/>
                </p:cNvSpPr>
                <p:nvPr/>
              </p:nvSpPr>
              <p:spPr bwMode="auto">
                <a:xfrm rot="1542772" flipV="1">
                  <a:off x="3850" y="2723"/>
                  <a:ext cx="45" cy="295"/>
                </a:xfrm>
                <a:custGeom>
                  <a:avLst/>
                  <a:gdLst>
                    <a:gd name="T0" fmla="*/ 9 w 111"/>
                    <a:gd name="T1" fmla="*/ 86 h 1008"/>
                    <a:gd name="T2" fmla="*/ 1 w 111"/>
                    <a:gd name="T3" fmla="*/ 12 h 1008"/>
                    <a:gd name="T4" fmla="*/ 17 w 111"/>
                    <a:gd name="T5" fmla="*/ 12 h 1008"/>
                    <a:gd name="T6" fmla="*/ 9 w 111"/>
                    <a:gd name="T7" fmla="*/ 86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00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85" name="Freeform 130"/>
                <p:cNvSpPr>
                  <a:spLocks/>
                </p:cNvSpPr>
                <p:nvPr/>
              </p:nvSpPr>
              <p:spPr bwMode="auto">
                <a:xfrm rot="-2320973">
                  <a:off x="3871" y="2608"/>
                  <a:ext cx="41" cy="141"/>
                </a:xfrm>
                <a:custGeom>
                  <a:avLst/>
                  <a:gdLst>
                    <a:gd name="T0" fmla="*/ 8 w 111"/>
                    <a:gd name="T1" fmla="*/ 20 h 1008"/>
                    <a:gd name="T2" fmla="*/ 1 w 111"/>
                    <a:gd name="T3" fmla="*/ 3 h 1008"/>
                    <a:gd name="T4" fmla="*/ 14 w 111"/>
                    <a:gd name="T5" fmla="*/ 3 h 1008"/>
                    <a:gd name="T6" fmla="*/ 8 w 111"/>
                    <a:gd name="T7" fmla="*/ 20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00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86" name="Oval 131"/>
                <p:cNvSpPr>
                  <a:spLocks noChangeArrowheads="1"/>
                </p:cNvSpPr>
                <p:nvPr/>
              </p:nvSpPr>
              <p:spPr bwMode="auto">
                <a:xfrm>
                  <a:off x="3918" y="2723"/>
                  <a:ext cx="39" cy="28"/>
                </a:xfrm>
                <a:prstGeom prst="ellipse">
                  <a:avLst/>
                </a:prstGeom>
                <a:solidFill>
                  <a:srgbClr val="008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38976" name="Group 132"/>
              <p:cNvGrpSpPr>
                <a:grpSpLocks/>
              </p:cNvGrpSpPr>
              <p:nvPr/>
            </p:nvGrpSpPr>
            <p:grpSpPr bwMode="auto">
              <a:xfrm>
                <a:off x="2402" y="2530"/>
                <a:ext cx="95" cy="263"/>
                <a:chOff x="3842" y="2076"/>
                <a:chExt cx="95" cy="263"/>
              </a:xfrm>
            </p:grpSpPr>
            <p:sp>
              <p:nvSpPr>
                <p:cNvPr id="38981" name="Freeform 133"/>
                <p:cNvSpPr>
                  <a:spLocks/>
                </p:cNvSpPr>
                <p:nvPr/>
              </p:nvSpPr>
              <p:spPr bwMode="auto">
                <a:xfrm rot="20003194" flipH="1">
                  <a:off x="3854" y="2076"/>
                  <a:ext cx="46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8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82" name="Freeform 134"/>
                <p:cNvSpPr>
                  <a:spLocks/>
                </p:cNvSpPr>
                <p:nvPr/>
              </p:nvSpPr>
              <p:spPr bwMode="auto">
                <a:xfrm rot="2290182" flipV="1">
                  <a:off x="3842" y="2203"/>
                  <a:ext cx="47" cy="136"/>
                </a:xfrm>
                <a:custGeom>
                  <a:avLst/>
                  <a:gdLst>
                    <a:gd name="T0" fmla="*/ 10 w 111"/>
                    <a:gd name="T1" fmla="*/ 18 h 1008"/>
                    <a:gd name="T2" fmla="*/ 1 w 111"/>
                    <a:gd name="T3" fmla="*/ 3 h 1008"/>
                    <a:gd name="T4" fmla="*/ 19 w 111"/>
                    <a:gd name="T5" fmla="*/ 3 h 1008"/>
                    <a:gd name="T6" fmla="*/ 10 w 111"/>
                    <a:gd name="T7" fmla="*/ 18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83" name="Oval 135"/>
                <p:cNvSpPr>
                  <a:spLocks noChangeArrowheads="1"/>
                </p:cNvSpPr>
                <p:nvPr/>
              </p:nvSpPr>
              <p:spPr bwMode="auto">
                <a:xfrm>
                  <a:off x="3898" y="2196"/>
                  <a:ext cx="39" cy="28"/>
                </a:xfrm>
                <a:prstGeom prst="ellipse">
                  <a:avLst/>
                </a:prstGeom>
                <a:solidFill>
                  <a:srgbClr val="3333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38977" name="Group 136"/>
              <p:cNvGrpSpPr>
                <a:grpSpLocks/>
              </p:cNvGrpSpPr>
              <p:nvPr/>
            </p:nvGrpSpPr>
            <p:grpSpPr bwMode="auto">
              <a:xfrm>
                <a:off x="2424" y="2846"/>
                <a:ext cx="107" cy="410"/>
                <a:chOff x="3850" y="2608"/>
                <a:chExt cx="107" cy="410"/>
              </a:xfrm>
            </p:grpSpPr>
            <p:sp>
              <p:nvSpPr>
                <p:cNvPr id="38978" name="Freeform 137"/>
                <p:cNvSpPr>
                  <a:spLocks/>
                </p:cNvSpPr>
                <p:nvPr/>
              </p:nvSpPr>
              <p:spPr bwMode="auto">
                <a:xfrm rot="1542772" flipV="1">
                  <a:off x="3850" y="2723"/>
                  <a:ext cx="45" cy="295"/>
                </a:xfrm>
                <a:custGeom>
                  <a:avLst/>
                  <a:gdLst>
                    <a:gd name="T0" fmla="*/ 9 w 111"/>
                    <a:gd name="T1" fmla="*/ 86 h 1008"/>
                    <a:gd name="T2" fmla="*/ 1 w 111"/>
                    <a:gd name="T3" fmla="*/ 12 h 1008"/>
                    <a:gd name="T4" fmla="*/ 17 w 111"/>
                    <a:gd name="T5" fmla="*/ 12 h 1008"/>
                    <a:gd name="T6" fmla="*/ 9 w 111"/>
                    <a:gd name="T7" fmla="*/ 86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00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79" name="Freeform 138"/>
                <p:cNvSpPr>
                  <a:spLocks/>
                </p:cNvSpPr>
                <p:nvPr/>
              </p:nvSpPr>
              <p:spPr bwMode="auto">
                <a:xfrm rot="-2320973">
                  <a:off x="3871" y="2608"/>
                  <a:ext cx="41" cy="141"/>
                </a:xfrm>
                <a:custGeom>
                  <a:avLst/>
                  <a:gdLst>
                    <a:gd name="T0" fmla="*/ 8 w 111"/>
                    <a:gd name="T1" fmla="*/ 20 h 1008"/>
                    <a:gd name="T2" fmla="*/ 1 w 111"/>
                    <a:gd name="T3" fmla="*/ 3 h 1008"/>
                    <a:gd name="T4" fmla="*/ 14 w 111"/>
                    <a:gd name="T5" fmla="*/ 3 h 1008"/>
                    <a:gd name="T6" fmla="*/ 8 w 111"/>
                    <a:gd name="T7" fmla="*/ 20 h 10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1" h="1008">
                      <a:moveTo>
                        <a:pt x="56" y="1008"/>
                      </a:moveTo>
                      <a:cubicBezTo>
                        <a:pt x="40" y="1008"/>
                        <a:pt x="0" y="287"/>
                        <a:pt x="8" y="144"/>
                      </a:cubicBezTo>
                      <a:cubicBezTo>
                        <a:pt x="15" y="0"/>
                        <a:pt x="96" y="0"/>
                        <a:pt x="104" y="144"/>
                      </a:cubicBezTo>
                      <a:cubicBezTo>
                        <a:pt x="111" y="287"/>
                        <a:pt x="72" y="1008"/>
                        <a:pt x="56" y="1008"/>
                      </a:cubicBezTo>
                      <a:close/>
                    </a:path>
                  </a:pathLst>
                </a:custGeom>
                <a:solidFill>
                  <a:srgbClr val="00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80" name="Oval 139"/>
                <p:cNvSpPr>
                  <a:spLocks noChangeArrowheads="1"/>
                </p:cNvSpPr>
                <p:nvPr/>
              </p:nvSpPr>
              <p:spPr bwMode="auto">
                <a:xfrm>
                  <a:off x="3918" y="2723"/>
                  <a:ext cx="39" cy="28"/>
                </a:xfrm>
                <a:prstGeom prst="ellipse">
                  <a:avLst/>
                </a:prstGeom>
                <a:solidFill>
                  <a:srgbClr val="008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sp>
          <p:nvSpPr>
            <p:cNvPr id="38971" name="Line 140"/>
            <p:cNvSpPr>
              <a:spLocks noChangeShapeType="1"/>
            </p:cNvSpPr>
            <p:nvPr/>
          </p:nvSpPr>
          <p:spPr bwMode="auto">
            <a:xfrm>
              <a:off x="2766" y="2000"/>
              <a:ext cx="432" cy="432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2" name="Line 141"/>
            <p:cNvSpPr>
              <a:spLocks noChangeShapeType="1"/>
            </p:cNvSpPr>
            <p:nvPr/>
          </p:nvSpPr>
          <p:spPr bwMode="auto">
            <a:xfrm>
              <a:off x="1134" y="2070"/>
              <a:ext cx="124" cy="378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830" name="Group 142"/>
          <p:cNvGrpSpPr>
            <a:grpSpLocks/>
          </p:cNvGrpSpPr>
          <p:nvPr/>
        </p:nvGrpSpPr>
        <p:grpSpPr bwMode="auto">
          <a:xfrm>
            <a:off x="2425700" y="5257801"/>
            <a:ext cx="7823200" cy="1401763"/>
            <a:chOff x="568" y="3312"/>
            <a:chExt cx="4928" cy="883"/>
          </a:xfrm>
        </p:grpSpPr>
        <p:sp>
          <p:nvSpPr>
            <p:cNvPr id="38923" name="Oval 143"/>
            <p:cNvSpPr>
              <a:spLocks noChangeArrowheads="1"/>
            </p:cNvSpPr>
            <p:nvPr/>
          </p:nvSpPr>
          <p:spPr bwMode="auto">
            <a:xfrm>
              <a:off x="1248" y="3504"/>
              <a:ext cx="579" cy="684"/>
            </a:xfrm>
            <a:prstGeom prst="ellipse">
              <a:avLst/>
            </a:prstGeom>
            <a:gradFill rotWithShape="0">
              <a:gsLst>
                <a:gs pos="0">
                  <a:srgbClr val="FFCC66"/>
                </a:gs>
                <a:gs pos="100000">
                  <a:srgbClr val="FFFFFF"/>
                </a:gs>
              </a:gsLst>
              <a:lin ang="189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8924" name="Oval 144"/>
            <p:cNvSpPr>
              <a:spLocks noChangeArrowheads="1"/>
            </p:cNvSpPr>
            <p:nvPr/>
          </p:nvSpPr>
          <p:spPr bwMode="auto">
            <a:xfrm>
              <a:off x="568" y="3511"/>
              <a:ext cx="579" cy="684"/>
            </a:xfrm>
            <a:prstGeom prst="ellipse">
              <a:avLst/>
            </a:prstGeom>
            <a:gradFill rotWithShape="0">
              <a:gsLst>
                <a:gs pos="0">
                  <a:srgbClr val="FFCC66"/>
                </a:gs>
                <a:gs pos="100000">
                  <a:srgbClr val="FFFFFF"/>
                </a:gs>
              </a:gsLst>
              <a:lin ang="189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8925" name="Oval 145"/>
            <p:cNvSpPr>
              <a:spLocks noChangeArrowheads="1"/>
            </p:cNvSpPr>
            <p:nvPr/>
          </p:nvSpPr>
          <p:spPr bwMode="auto">
            <a:xfrm>
              <a:off x="672" y="3596"/>
              <a:ext cx="348" cy="480"/>
            </a:xfrm>
            <a:prstGeom prst="ellipse">
              <a:avLst/>
            </a:prstGeom>
            <a:gradFill rotWithShape="0">
              <a:gsLst>
                <a:gs pos="0">
                  <a:srgbClr val="525252"/>
                </a:gs>
                <a:gs pos="100000">
                  <a:srgbClr val="B2B2B2"/>
                </a:gs>
              </a:gsLst>
              <a:lin ang="18900000" scaled="1"/>
            </a:gradFill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8926" name="Oval 146"/>
            <p:cNvSpPr>
              <a:spLocks noChangeArrowheads="1"/>
            </p:cNvSpPr>
            <p:nvPr/>
          </p:nvSpPr>
          <p:spPr bwMode="auto">
            <a:xfrm>
              <a:off x="1336" y="3596"/>
              <a:ext cx="348" cy="480"/>
            </a:xfrm>
            <a:prstGeom prst="ellipse">
              <a:avLst/>
            </a:prstGeom>
            <a:gradFill rotWithShape="0">
              <a:gsLst>
                <a:gs pos="0">
                  <a:srgbClr val="525252"/>
                </a:gs>
                <a:gs pos="100000">
                  <a:srgbClr val="B2B2B2"/>
                </a:gs>
              </a:gsLst>
              <a:lin ang="18900000" scaled="1"/>
            </a:gradFill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8927" name="Line 147"/>
            <p:cNvSpPr>
              <a:spLocks noChangeShapeType="1"/>
            </p:cNvSpPr>
            <p:nvPr/>
          </p:nvSpPr>
          <p:spPr bwMode="auto">
            <a:xfrm flipH="1">
              <a:off x="3360" y="3360"/>
              <a:ext cx="48" cy="24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36" name="Text Box 148"/>
            <p:cNvSpPr txBox="1">
              <a:spLocks noChangeArrowheads="1"/>
            </p:cNvSpPr>
            <p:nvPr/>
          </p:nvSpPr>
          <p:spPr bwMode="auto">
            <a:xfrm>
              <a:off x="4368" y="3696"/>
              <a:ext cx="1128" cy="288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4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" panose="02020603050405020304" pitchFamily="18" charset="0"/>
                  <a:ea typeface="MS PGothic" panose="020B0600070205080204" pitchFamily="34" charset="-128"/>
                </a:rPr>
                <a:t>Telophase II</a:t>
              </a:r>
              <a:r>
                <a:rPr lang="en-US" altLang="ja-JP" sz="2400">
                  <a:latin typeface="Times" panose="02020603050405020304" pitchFamily="18" charset="0"/>
                  <a:ea typeface="MS PGothic" panose="020B0600070205080204" pitchFamily="34" charset="-128"/>
                </a:rPr>
                <a:t> </a:t>
              </a:r>
            </a:p>
          </p:txBody>
        </p:sp>
        <p:grpSp>
          <p:nvGrpSpPr>
            <p:cNvPr id="38929" name="Group 149"/>
            <p:cNvGrpSpPr>
              <a:grpSpLocks/>
            </p:cNvGrpSpPr>
            <p:nvPr/>
          </p:nvGrpSpPr>
          <p:grpSpPr bwMode="auto">
            <a:xfrm flipH="1">
              <a:off x="1526" y="3714"/>
              <a:ext cx="48" cy="206"/>
              <a:chOff x="2820" y="3216"/>
              <a:chExt cx="60" cy="259"/>
            </a:xfrm>
          </p:grpSpPr>
          <p:sp>
            <p:nvSpPr>
              <p:cNvPr id="38965" name="Freeform 150"/>
              <p:cNvSpPr>
                <a:spLocks/>
              </p:cNvSpPr>
              <p:nvPr/>
            </p:nvSpPr>
            <p:spPr bwMode="auto">
              <a:xfrm rot="-420624" flipH="1" flipV="1">
                <a:off x="2834" y="3339"/>
                <a:ext cx="46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8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66" name="Freeform 151"/>
              <p:cNvSpPr>
                <a:spLocks/>
              </p:cNvSpPr>
              <p:nvPr/>
            </p:nvSpPr>
            <p:spPr bwMode="auto">
              <a:xfrm rot="384543" flipH="1">
                <a:off x="2834" y="3216"/>
                <a:ext cx="46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8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67" name="Oval 152"/>
              <p:cNvSpPr>
                <a:spLocks noChangeArrowheads="1"/>
              </p:cNvSpPr>
              <p:nvPr/>
            </p:nvSpPr>
            <p:spPr bwMode="auto">
              <a:xfrm>
                <a:off x="2820" y="3324"/>
                <a:ext cx="39" cy="28"/>
              </a:xfrm>
              <a:prstGeom prst="ellipse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8930" name="Group 153"/>
            <p:cNvGrpSpPr>
              <a:grpSpLocks/>
            </p:cNvGrpSpPr>
            <p:nvPr/>
          </p:nvGrpSpPr>
          <p:grpSpPr bwMode="auto">
            <a:xfrm flipH="1">
              <a:off x="1430" y="3666"/>
              <a:ext cx="47" cy="345"/>
              <a:chOff x="2822" y="3409"/>
              <a:chExt cx="60" cy="433"/>
            </a:xfrm>
          </p:grpSpPr>
          <p:sp>
            <p:nvSpPr>
              <p:cNvPr id="38962" name="Freeform 154"/>
              <p:cNvSpPr>
                <a:spLocks/>
              </p:cNvSpPr>
              <p:nvPr/>
            </p:nvSpPr>
            <p:spPr bwMode="auto">
              <a:xfrm rot="-254267" flipH="1" flipV="1">
                <a:off x="2837" y="3529"/>
                <a:ext cx="45" cy="313"/>
              </a:xfrm>
              <a:custGeom>
                <a:avLst/>
                <a:gdLst>
                  <a:gd name="T0" fmla="*/ 9 w 111"/>
                  <a:gd name="T1" fmla="*/ 97 h 1008"/>
                  <a:gd name="T2" fmla="*/ 1 w 111"/>
                  <a:gd name="T3" fmla="*/ 14 h 1008"/>
                  <a:gd name="T4" fmla="*/ 17 w 111"/>
                  <a:gd name="T5" fmla="*/ 14 h 1008"/>
                  <a:gd name="T6" fmla="*/ 9 w 111"/>
                  <a:gd name="T7" fmla="*/ 97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FF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63" name="Freeform 155"/>
              <p:cNvSpPr>
                <a:spLocks/>
              </p:cNvSpPr>
              <p:nvPr/>
            </p:nvSpPr>
            <p:spPr bwMode="auto">
              <a:xfrm rot="609585" flipH="1">
                <a:off x="2840" y="3409"/>
                <a:ext cx="39" cy="149"/>
              </a:xfrm>
              <a:custGeom>
                <a:avLst/>
                <a:gdLst>
                  <a:gd name="T0" fmla="*/ 7 w 111"/>
                  <a:gd name="T1" fmla="*/ 22 h 1008"/>
                  <a:gd name="T2" fmla="*/ 1 w 111"/>
                  <a:gd name="T3" fmla="*/ 3 h 1008"/>
                  <a:gd name="T4" fmla="*/ 13 w 111"/>
                  <a:gd name="T5" fmla="*/ 3 h 1008"/>
                  <a:gd name="T6" fmla="*/ 7 w 111"/>
                  <a:gd name="T7" fmla="*/ 22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FF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64" name="Oval 156"/>
              <p:cNvSpPr>
                <a:spLocks noChangeArrowheads="1"/>
              </p:cNvSpPr>
              <p:nvPr/>
            </p:nvSpPr>
            <p:spPr bwMode="auto">
              <a:xfrm>
                <a:off x="2822" y="3532"/>
                <a:ext cx="39" cy="29"/>
              </a:xfrm>
              <a:prstGeom prst="ellipse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8931" name="Group 157"/>
            <p:cNvGrpSpPr>
              <a:grpSpLocks/>
            </p:cNvGrpSpPr>
            <p:nvPr/>
          </p:nvGrpSpPr>
          <p:grpSpPr bwMode="auto">
            <a:xfrm>
              <a:off x="864" y="3692"/>
              <a:ext cx="48" cy="206"/>
              <a:chOff x="2820" y="3216"/>
              <a:chExt cx="60" cy="259"/>
            </a:xfrm>
          </p:grpSpPr>
          <p:sp>
            <p:nvSpPr>
              <p:cNvPr id="38959" name="Freeform 158"/>
              <p:cNvSpPr>
                <a:spLocks/>
              </p:cNvSpPr>
              <p:nvPr/>
            </p:nvSpPr>
            <p:spPr bwMode="auto">
              <a:xfrm rot="-420624" flipH="1" flipV="1">
                <a:off x="2834" y="3339"/>
                <a:ext cx="46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8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60" name="Freeform 159"/>
              <p:cNvSpPr>
                <a:spLocks/>
              </p:cNvSpPr>
              <p:nvPr/>
            </p:nvSpPr>
            <p:spPr bwMode="auto">
              <a:xfrm rot="384543" flipH="1">
                <a:off x="2834" y="3216"/>
                <a:ext cx="46" cy="136"/>
              </a:xfrm>
              <a:custGeom>
                <a:avLst/>
                <a:gdLst>
                  <a:gd name="T0" fmla="*/ 10 w 111"/>
                  <a:gd name="T1" fmla="*/ 18 h 1008"/>
                  <a:gd name="T2" fmla="*/ 1 w 111"/>
                  <a:gd name="T3" fmla="*/ 3 h 1008"/>
                  <a:gd name="T4" fmla="*/ 18 w 111"/>
                  <a:gd name="T5" fmla="*/ 3 h 1008"/>
                  <a:gd name="T6" fmla="*/ 10 w 111"/>
                  <a:gd name="T7" fmla="*/ 18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61" name="Oval 160"/>
              <p:cNvSpPr>
                <a:spLocks noChangeArrowheads="1"/>
              </p:cNvSpPr>
              <p:nvPr/>
            </p:nvSpPr>
            <p:spPr bwMode="auto">
              <a:xfrm>
                <a:off x="2820" y="3324"/>
                <a:ext cx="39" cy="28"/>
              </a:xfrm>
              <a:prstGeom prst="ellipse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8932" name="Group 161"/>
            <p:cNvGrpSpPr>
              <a:grpSpLocks/>
            </p:cNvGrpSpPr>
            <p:nvPr/>
          </p:nvGrpSpPr>
          <p:grpSpPr bwMode="auto">
            <a:xfrm>
              <a:off x="768" y="3644"/>
              <a:ext cx="47" cy="345"/>
              <a:chOff x="2822" y="3409"/>
              <a:chExt cx="60" cy="433"/>
            </a:xfrm>
          </p:grpSpPr>
          <p:sp>
            <p:nvSpPr>
              <p:cNvPr id="38956" name="Freeform 162"/>
              <p:cNvSpPr>
                <a:spLocks/>
              </p:cNvSpPr>
              <p:nvPr/>
            </p:nvSpPr>
            <p:spPr bwMode="auto">
              <a:xfrm rot="-254267" flipH="1" flipV="1">
                <a:off x="2837" y="3529"/>
                <a:ext cx="45" cy="313"/>
              </a:xfrm>
              <a:custGeom>
                <a:avLst/>
                <a:gdLst>
                  <a:gd name="T0" fmla="*/ 9 w 111"/>
                  <a:gd name="T1" fmla="*/ 97 h 1008"/>
                  <a:gd name="T2" fmla="*/ 1 w 111"/>
                  <a:gd name="T3" fmla="*/ 14 h 1008"/>
                  <a:gd name="T4" fmla="*/ 17 w 111"/>
                  <a:gd name="T5" fmla="*/ 14 h 1008"/>
                  <a:gd name="T6" fmla="*/ 9 w 111"/>
                  <a:gd name="T7" fmla="*/ 97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FF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57" name="Freeform 163"/>
              <p:cNvSpPr>
                <a:spLocks/>
              </p:cNvSpPr>
              <p:nvPr/>
            </p:nvSpPr>
            <p:spPr bwMode="auto">
              <a:xfrm rot="609585" flipH="1">
                <a:off x="2840" y="3409"/>
                <a:ext cx="39" cy="149"/>
              </a:xfrm>
              <a:custGeom>
                <a:avLst/>
                <a:gdLst>
                  <a:gd name="T0" fmla="*/ 7 w 111"/>
                  <a:gd name="T1" fmla="*/ 22 h 1008"/>
                  <a:gd name="T2" fmla="*/ 1 w 111"/>
                  <a:gd name="T3" fmla="*/ 3 h 1008"/>
                  <a:gd name="T4" fmla="*/ 13 w 111"/>
                  <a:gd name="T5" fmla="*/ 3 h 1008"/>
                  <a:gd name="T6" fmla="*/ 7 w 111"/>
                  <a:gd name="T7" fmla="*/ 22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66FF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58" name="Oval 164"/>
              <p:cNvSpPr>
                <a:spLocks noChangeArrowheads="1"/>
              </p:cNvSpPr>
              <p:nvPr/>
            </p:nvSpPr>
            <p:spPr bwMode="auto">
              <a:xfrm>
                <a:off x="2822" y="3532"/>
                <a:ext cx="39" cy="29"/>
              </a:xfrm>
              <a:prstGeom prst="ellipse">
                <a:avLst/>
              </a:prstGeom>
              <a:solidFill>
                <a:srgbClr val="00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8933" name="Oval 165"/>
            <p:cNvSpPr>
              <a:spLocks noChangeArrowheads="1"/>
            </p:cNvSpPr>
            <p:nvPr/>
          </p:nvSpPr>
          <p:spPr bwMode="auto">
            <a:xfrm>
              <a:off x="3552" y="3504"/>
              <a:ext cx="579" cy="684"/>
            </a:xfrm>
            <a:prstGeom prst="ellipse">
              <a:avLst/>
            </a:prstGeom>
            <a:gradFill rotWithShape="0">
              <a:gsLst>
                <a:gs pos="0">
                  <a:srgbClr val="FFCC66"/>
                </a:gs>
                <a:gs pos="100000">
                  <a:srgbClr val="FFFFFF"/>
                </a:gs>
              </a:gsLst>
              <a:lin ang="189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8934" name="Oval 166"/>
            <p:cNvSpPr>
              <a:spLocks noChangeArrowheads="1"/>
            </p:cNvSpPr>
            <p:nvPr/>
          </p:nvSpPr>
          <p:spPr bwMode="auto">
            <a:xfrm>
              <a:off x="2872" y="3511"/>
              <a:ext cx="579" cy="684"/>
            </a:xfrm>
            <a:prstGeom prst="ellipse">
              <a:avLst/>
            </a:prstGeom>
            <a:gradFill rotWithShape="0">
              <a:gsLst>
                <a:gs pos="0">
                  <a:srgbClr val="FFCC66"/>
                </a:gs>
                <a:gs pos="100000">
                  <a:srgbClr val="FFFFFF"/>
                </a:gs>
              </a:gsLst>
              <a:lin ang="189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8935" name="Oval 167"/>
            <p:cNvSpPr>
              <a:spLocks noChangeArrowheads="1"/>
            </p:cNvSpPr>
            <p:nvPr/>
          </p:nvSpPr>
          <p:spPr bwMode="auto">
            <a:xfrm>
              <a:off x="2976" y="3596"/>
              <a:ext cx="348" cy="480"/>
            </a:xfrm>
            <a:prstGeom prst="ellipse">
              <a:avLst/>
            </a:prstGeom>
            <a:gradFill rotWithShape="0">
              <a:gsLst>
                <a:gs pos="0">
                  <a:srgbClr val="525252"/>
                </a:gs>
                <a:gs pos="100000">
                  <a:srgbClr val="B2B2B2"/>
                </a:gs>
              </a:gsLst>
              <a:lin ang="18900000" scaled="1"/>
            </a:gradFill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8936" name="Oval 168"/>
            <p:cNvSpPr>
              <a:spLocks noChangeArrowheads="1"/>
            </p:cNvSpPr>
            <p:nvPr/>
          </p:nvSpPr>
          <p:spPr bwMode="auto">
            <a:xfrm>
              <a:off x="3640" y="3596"/>
              <a:ext cx="348" cy="480"/>
            </a:xfrm>
            <a:prstGeom prst="ellipse">
              <a:avLst/>
            </a:prstGeom>
            <a:gradFill rotWithShape="0">
              <a:gsLst>
                <a:gs pos="0">
                  <a:srgbClr val="525252"/>
                </a:gs>
                <a:gs pos="100000">
                  <a:srgbClr val="B2B2B2"/>
                </a:gs>
              </a:gsLst>
              <a:lin ang="18900000" scaled="1"/>
            </a:gradFill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grpSp>
          <p:nvGrpSpPr>
            <p:cNvPr id="38937" name="Group 169"/>
            <p:cNvGrpSpPr>
              <a:grpSpLocks/>
            </p:cNvGrpSpPr>
            <p:nvPr/>
          </p:nvGrpSpPr>
          <p:grpSpPr bwMode="auto">
            <a:xfrm>
              <a:off x="3880" y="3740"/>
              <a:ext cx="50" cy="216"/>
              <a:chOff x="2796" y="3026"/>
              <a:chExt cx="63" cy="272"/>
            </a:xfrm>
          </p:grpSpPr>
          <p:sp>
            <p:nvSpPr>
              <p:cNvPr id="38953" name="Freeform 170"/>
              <p:cNvSpPr>
                <a:spLocks/>
              </p:cNvSpPr>
              <p:nvPr/>
            </p:nvSpPr>
            <p:spPr bwMode="auto">
              <a:xfrm rot="420624" flipV="1">
                <a:off x="2796" y="3154"/>
                <a:ext cx="47" cy="144"/>
              </a:xfrm>
              <a:custGeom>
                <a:avLst/>
                <a:gdLst>
                  <a:gd name="T0" fmla="*/ 10 w 111"/>
                  <a:gd name="T1" fmla="*/ 21 h 1008"/>
                  <a:gd name="T2" fmla="*/ 1 w 111"/>
                  <a:gd name="T3" fmla="*/ 3 h 1008"/>
                  <a:gd name="T4" fmla="*/ 19 w 111"/>
                  <a:gd name="T5" fmla="*/ 3 h 1008"/>
                  <a:gd name="T6" fmla="*/ 10 w 111"/>
                  <a:gd name="T7" fmla="*/ 21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54" name="Freeform 171"/>
              <p:cNvSpPr>
                <a:spLocks/>
              </p:cNvSpPr>
              <p:nvPr/>
            </p:nvSpPr>
            <p:spPr bwMode="auto">
              <a:xfrm rot="-384543">
                <a:off x="2796" y="3026"/>
                <a:ext cx="47" cy="144"/>
              </a:xfrm>
              <a:custGeom>
                <a:avLst/>
                <a:gdLst>
                  <a:gd name="T0" fmla="*/ 10 w 111"/>
                  <a:gd name="T1" fmla="*/ 21 h 1008"/>
                  <a:gd name="T2" fmla="*/ 1 w 111"/>
                  <a:gd name="T3" fmla="*/ 3 h 1008"/>
                  <a:gd name="T4" fmla="*/ 19 w 111"/>
                  <a:gd name="T5" fmla="*/ 3 h 1008"/>
                  <a:gd name="T6" fmla="*/ 10 w 111"/>
                  <a:gd name="T7" fmla="*/ 21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55" name="Oval 172"/>
              <p:cNvSpPr>
                <a:spLocks noChangeArrowheads="1"/>
              </p:cNvSpPr>
              <p:nvPr/>
            </p:nvSpPr>
            <p:spPr bwMode="auto">
              <a:xfrm>
                <a:off x="2820" y="3138"/>
                <a:ext cx="39" cy="29"/>
              </a:xfrm>
              <a:prstGeom prst="ellipse">
                <a:avLst/>
              </a:prstGeom>
              <a:solidFill>
                <a:srgbClr val="33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8938" name="Group 173"/>
            <p:cNvGrpSpPr>
              <a:grpSpLocks/>
            </p:cNvGrpSpPr>
            <p:nvPr/>
          </p:nvGrpSpPr>
          <p:grpSpPr bwMode="auto">
            <a:xfrm flipH="1">
              <a:off x="3216" y="3740"/>
              <a:ext cx="50" cy="216"/>
              <a:chOff x="2796" y="3026"/>
              <a:chExt cx="63" cy="272"/>
            </a:xfrm>
          </p:grpSpPr>
          <p:sp>
            <p:nvSpPr>
              <p:cNvPr id="38950" name="Freeform 174"/>
              <p:cNvSpPr>
                <a:spLocks/>
              </p:cNvSpPr>
              <p:nvPr/>
            </p:nvSpPr>
            <p:spPr bwMode="auto">
              <a:xfrm rot="420624" flipV="1">
                <a:off x="2796" y="3154"/>
                <a:ext cx="47" cy="144"/>
              </a:xfrm>
              <a:custGeom>
                <a:avLst/>
                <a:gdLst>
                  <a:gd name="T0" fmla="*/ 10 w 111"/>
                  <a:gd name="T1" fmla="*/ 21 h 1008"/>
                  <a:gd name="T2" fmla="*/ 1 w 111"/>
                  <a:gd name="T3" fmla="*/ 3 h 1008"/>
                  <a:gd name="T4" fmla="*/ 19 w 111"/>
                  <a:gd name="T5" fmla="*/ 3 h 1008"/>
                  <a:gd name="T6" fmla="*/ 10 w 111"/>
                  <a:gd name="T7" fmla="*/ 21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51" name="Freeform 175"/>
              <p:cNvSpPr>
                <a:spLocks/>
              </p:cNvSpPr>
              <p:nvPr/>
            </p:nvSpPr>
            <p:spPr bwMode="auto">
              <a:xfrm rot="-384543">
                <a:off x="2796" y="3026"/>
                <a:ext cx="47" cy="144"/>
              </a:xfrm>
              <a:custGeom>
                <a:avLst/>
                <a:gdLst>
                  <a:gd name="T0" fmla="*/ 10 w 111"/>
                  <a:gd name="T1" fmla="*/ 21 h 1008"/>
                  <a:gd name="T2" fmla="*/ 1 w 111"/>
                  <a:gd name="T3" fmla="*/ 3 h 1008"/>
                  <a:gd name="T4" fmla="*/ 19 w 111"/>
                  <a:gd name="T5" fmla="*/ 3 h 1008"/>
                  <a:gd name="T6" fmla="*/ 10 w 111"/>
                  <a:gd name="T7" fmla="*/ 21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52" name="Oval 176"/>
              <p:cNvSpPr>
                <a:spLocks noChangeArrowheads="1"/>
              </p:cNvSpPr>
              <p:nvPr/>
            </p:nvSpPr>
            <p:spPr bwMode="auto">
              <a:xfrm>
                <a:off x="2820" y="3138"/>
                <a:ext cx="39" cy="29"/>
              </a:xfrm>
              <a:prstGeom prst="ellipse">
                <a:avLst/>
              </a:prstGeom>
              <a:solidFill>
                <a:srgbClr val="33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8939" name="Group 177"/>
            <p:cNvGrpSpPr>
              <a:grpSpLocks/>
            </p:cNvGrpSpPr>
            <p:nvPr/>
          </p:nvGrpSpPr>
          <p:grpSpPr bwMode="auto">
            <a:xfrm>
              <a:off x="3064" y="3692"/>
              <a:ext cx="47" cy="326"/>
              <a:chOff x="2822" y="3659"/>
              <a:chExt cx="60" cy="410"/>
            </a:xfrm>
          </p:grpSpPr>
          <p:sp>
            <p:nvSpPr>
              <p:cNvPr id="38947" name="Freeform 178"/>
              <p:cNvSpPr>
                <a:spLocks/>
              </p:cNvSpPr>
              <p:nvPr/>
            </p:nvSpPr>
            <p:spPr bwMode="auto">
              <a:xfrm rot="-254267" flipH="1" flipV="1">
                <a:off x="2837" y="3773"/>
                <a:ext cx="45" cy="296"/>
              </a:xfrm>
              <a:custGeom>
                <a:avLst/>
                <a:gdLst>
                  <a:gd name="T0" fmla="*/ 9 w 111"/>
                  <a:gd name="T1" fmla="*/ 87 h 1008"/>
                  <a:gd name="T2" fmla="*/ 1 w 111"/>
                  <a:gd name="T3" fmla="*/ 12 h 1008"/>
                  <a:gd name="T4" fmla="*/ 17 w 111"/>
                  <a:gd name="T5" fmla="*/ 12 h 1008"/>
                  <a:gd name="T6" fmla="*/ 9 w 111"/>
                  <a:gd name="T7" fmla="*/ 87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48" name="Freeform 179"/>
              <p:cNvSpPr>
                <a:spLocks/>
              </p:cNvSpPr>
              <p:nvPr/>
            </p:nvSpPr>
            <p:spPr bwMode="auto">
              <a:xfrm rot="609585" flipH="1">
                <a:off x="2840" y="3659"/>
                <a:ext cx="39" cy="141"/>
              </a:xfrm>
              <a:custGeom>
                <a:avLst/>
                <a:gdLst>
                  <a:gd name="T0" fmla="*/ 7 w 111"/>
                  <a:gd name="T1" fmla="*/ 20 h 1008"/>
                  <a:gd name="T2" fmla="*/ 1 w 111"/>
                  <a:gd name="T3" fmla="*/ 3 h 1008"/>
                  <a:gd name="T4" fmla="*/ 13 w 111"/>
                  <a:gd name="T5" fmla="*/ 3 h 1008"/>
                  <a:gd name="T6" fmla="*/ 7 w 111"/>
                  <a:gd name="T7" fmla="*/ 20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49" name="Oval 180"/>
              <p:cNvSpPr>
                <a:spLocks noChangeArrowheads="1"/>
              </p:cNvSpPr>
              <p:nvPr/>
            </p:nvSpPr>
            <p:spPr bwMode="auto">
              <a:xfrm>
                <a:off x="2822" y="3776"/>
                <a:ext cx="39" cy="28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8940" name="Group 181"/>
            <p:cNvGrpSpPr>
              <a:grpSpLocks/>
            </p:cNvGrpSpPr>
            <p:nvPr/>
          </p:nvGrpSpPr>
          <p:grpSpPr bwMode="auto">
            <a:xfrm flipH="1">
              <a:off x="3736" y="3692"/>
              <a:ext cx="47" cy="326"/>
              <a:chOff x="2822" y="3659"/>
              <a:chExt cx="60" cy="410"/>
            </a:xfrm>
          </p:grpSpPr>
          <p:sp>
            <p:nvSpPr>
              <p:cNvPr id="38944" name="Freeform 182"/>
              <p:cNvSpPr>
                <a:spLocks/>
              </p:cNvSpPr>
              <p:nvPr/>
            </p:nvSpPr>
            <p:spPr bwMode="auto">
              <a:xfrm rot="-254267" flipH="1" flipV="1">
                <a:off x="2837" y="3773"/>
                <a:ext cx="45" cy="296"/>
              </a:xfrm>
              <a:custGeom>
                <a:avLst/>
                <a:gdLst>
                  <a:gd name="T0" fmla="*/ 9 w 111"/>
                  <a:gd name="T1" fmla="*/ 87 h 1008"/>
                  <a:gd name="T2" fmla="*/ 1 w 111"/>
                  <a:gd name="T3" fmla="*/ 12 h 1008"/>
                  <a:gd name="T4" fmla="*/ 17 w 111"/>
                  <a:gd name="T5" fmla="*/ 12 h 1008"/>
                  <a:gd name="T6" fmla="*/ 9 w 111"/>
                  <a:gd name="T7" fmla="*/ 87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45" name="Freeform 183"/>
              <p:cNvSpPr>
                <a:spLocks/>
              </p:cNvSpPr>
              <p:nvPr/>
            </p:nvSpPr>
            <p:spPr bwMode="auto">
              <a:xfrm rot="609585" flipH="1">
                <a:off x="2840" y="3659"/>
                <a:ext cx="39" cy="141"/>
              </a:xfrm>
              <a:custGeom>
                <a:avLst/>
                <a:gdLst>
                  <a:gd name="T0" fmla="*/ 7 w 111"/>
                  <a:gd name="T1" fmla="*/ 20 h 1008"/>
                  <a:gd name="T2" fmla="*/ 1 w 111"/>
                  <a:gd name="T3" fmla="*/ 3 h 1008"/>
                  <a:gd name="T4" fmla="*/ 13 w 111"/>
                  <a:gd name="T5" fmla="*/ 3 h 1008"/>
                  <a:gd name="T6" fmla="*/ 7 w 111"/>
                  <a:gd name="T7" fmla="*/ 20 h 10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008">
                    <a:moveTo>
                      <a:pt x="56" y="1008"/>
                    </a:moveTo>
                    <a:cubicBezTo>
                      <a:pt x="40" y="1008"/>
                      <a:pt x="0" y="287"/>
                      <a:pt x="8" y="144"/>
                    </a:cubicBezTo>
                    <a:cubicBezTo>
                      <a:pt x="15" y="0"/>
                      <a:pt x="96" y="0"/>
                      <a:pt x="104" y="144"/>
                    </a:cubicBezTo>
                    <a:cubicBezTo>
                      <a:pt x="111" y="287"/>
                      <a:pt x="72" y="1008"/>
                      <a:pt x="56" y="1008"/>
                    </a:cubicBez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46" name="Oval 184"/>
              <p:cNvSpPr>
                <a:spLocks noChangeArrowheads="1"/>
              </p:cNvSpPr>
              <p:nvPr/>
            </p:nvSpPr>
            <p:spPr bwMode="auto">
              <a:xfrm>
                <a:off x="2822" y="3776"/>
                <a:ext cx="39" cy="28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8941" name="Line 185"/>
            <p:cNvSpPr>
              <a:spLocks noChangeShapeType="1"/>
            </p:cNvSpPr>
            <p:nvPr/>
          </p:nvSpPr>
          <p:spPr bwMode="auto">
            <a:xfrm>
              <a:off x="3552" y="3312"/>
              <a:ext cx="96" cy="24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2" name="Line 186"/>
            <p:cNvSpPr>
              <a:spLocks noChangeShapeType="1"/>
            </p:cNvSpPr>
            <p:nvPr/>
          </p:nvSpPr>
          <p:spPr bwMode="auto">
            <a:xfrm flipH="1">
              <a:off x="1056" y="3360"/>
              <a:ext cx="48" cy="24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3" name="Line 187"/>
            <p:cNvSpPr>
              <a:spLocks noChangeShapeType="1"/>
            </p:cNvSpPr>
            <p:nvPr/>
          </p:nvSpPr>
          <p:spPr bwMode="auto">
            <a:xfrm>
              <a:off x="1248" y="3312"/>
              <a:ext cx="96" cy="24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876" name="Text Box 188"/>
          <p:cNvSpPr txBox="1">
            <a:spLocks noChangeArrowheads="1"/>
          </p:cNvSpPr>
          <p:nvPr/>
        </p:nvSpPr>
        <p:spPr bwMode="auto">
          <a:xfrm>
            <a:off x="7924801" y="2819400"/>
            <a:ext cx="30638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400">
                <a:latin typeface="Times" panose="02020603050405020304" pitchFamily="18" charset="0"/>
                <a:ea typeface="MS PGothic" panose="020B0600070205080204" pitchFamily="34" charset="-128"/>
              </a:rPr>
              <a:t>The products of mitosis are 2 diploid cells with identical chromosomes.</a:t>
            </a:r>
          </a:p>
        </p:txBody>
      </p:sp>
      <p:sp>
        <p:nvSpPr>
          <p:cNvPr id="114877" name="Text Box 189"/>
          <p:cNvSpPr txBox="1">
            <a:spLocks noChangeArrowheads="1"/>
          </p:cNvSpPr>
          <p:nvPr/>
        </p:nvSpPr>
        <p:spPr bwMode="auto">
          <a:xfrm>
            <a:off x="6765926" y="1371601"/>
            <a:ext cx="39020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400">
                <a:latin typeface="Times" panose="02020603050405020304" pitchFamily="18" charset="0"/>
                <a:ea typeface="MS PGothic" panose="020B0600070205080204" pitchFamily="34" charset="-128"/>
              </a:rPr>
              <a:t>The products of meiosis are 4 haploid cells each with a unique set of chromosomes.</a:t>
            </a:r>
          </a:p>
        </p:txBody>
      </p:sp>
      <p:sp>
        <p:nvSpPr>
          <p:cNvPr id="114878" name="Text Box 190"/>
          <p:cNvSpPr txBox="1">
            <a:spLocks noChangeArrowheads="1"/>
          </p:cNvSpPr>
          <p:nvPr/>
        </p:nvSpPr>
        <p:spPr bwMode="auto">
          <a:xfrm>
            <a:off x="4724400" y="1447800"/>
            <a:ext cx="1581150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>
                <a:effectLst>
                  <a:outerShdw blurRad="38100" dist="38100" dir="2700000" algn="tl">
                    <a:srgbClr val="C0C0C0"/>
                  </a:outerShdw>
                </a:effectLst>
                <a:latin typeface="Times" panose="02020603050405020304" pitchFamily="18" charset="0"/>
                <a:ea typeface="MS PGothic" panose="020B0600070205080204" pitchFamily="34" charset="-128"/>
              </a:rPr>
              <a:t>Prophase II</a:t>
            </a:r>
          </a:p>
        </p:txBody>
      </p:sp>
    </p:spTree>
    <p:extLst>
      <p:ext uri="{BB962C8B-B14F-4D97-AF65-F5344CB8AC3E}">
        <p14:creationId xmlns:p14="http://schemas.microsoft.com/office/powerpoint/2010/main" val="39113151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4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4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114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14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11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4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4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4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4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autoUpdateAnimBg="0"/>
      <p:bldP spid="114876" grpId="0" autoUpdateAnimBg="0"/>
      <p:bldP spid="114877" grpId="0" autoUpdateAnimBg="0"/>
      <p:bldP spid="11487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Homologous </a:t>
            </a:r>
          </a:p>
          <a:p>
            <a:r>
              <a:rPr lang="en-US" altLang="en-US" dirty="0" smtClean="0"/>
              <a:t>Chromosomes </a:t>
            </a:r>
            <a:endParaRPr lang="en-US" altLang="en-US" dirty="0" smtClean="0"/>
          </a:p>
        </p:txBody>
      </p:sp>
      <p:pic>
        <p:nvPicPr>
          <p:cNvPr id="29700" name="Picture 4" descr="13-x3-HumanFemaleKary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30200"/>
            <a:ext cx="8153400" cy="611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574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Homologous </a:t>
            </a:r>
            <a:br>
              <a:rPr lang="en-US" dirty="0" smtClean="0"/>
            </a:br>
            <a:r>
              <a:rPr lang="en-US" dirty="0" smtClean="0"/>
              <a:t>chromosomes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100" y="661988"/>
            <a:ext cx="7861300" cy="5895976"/>
          </a:xfrm>
        </p:spPr>
      </p:pic>
    </p:spTree>
    <p:extLst>
      <p:ext uri="{BB962C8B-B14F-4D97-AF65-F5344CB8AC3E}">
        <p14:creationId xmlns:p14="http://schemas.microsoft.com/office/powerpoint/2010/main" val="1090800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1"/>
            <a:ext cx="8229600" cy="860425"/>
          </a:xfrm>
        </p:spPr>
        <p:txBody>
          <a:bodyPr/>
          <a:lstStyle/>
          <a:p>
            <a:pPr algn="ctr"/>
            <a:r>
              <a:rPr lang="en-US" altLang="en-US" b="1"/>
              <a:t>Crossing-Over</a:t>
            </a:r>
          </a:p>
        </p:txBody>
      </p:sp>
      <p:sp>
        <p:nvSpPr>
          <p:cNvPr id="15363" name="AutoShape 5" descr="2Q=="/>
          <p:cNvSpPr>
            <a:spLocks noChangeAspect="1" noChangeArrowheads="1"/>
          </p:cNvSpPr>
          <p:nvPr/>
        </p:nvSpPr>
        <p:spPr bwMode="auto">
          <a:xfrm>
            <a:off x="1587500" y="-20638"/>
            <a:ext cx="1733550" cy="1333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64" name="AutoShape 7" descr="2Q=="/>
          <p:cNvSpPr>
            <a:spLocks noChangeAspect="1" noChangeArrowheads="1"/>
          </p:cNvSpPr>
          <p:nvPr/>
        </p:nvSpPr>
        <p:spPr bwMode="auto">
          <a:xfrm>
            <a:off x="1587500" y="-20638"/>
            <a:ext cx="1733550" cy="1333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15365" name="Picture 8" descr="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888" y="1487488"/>
            <a:ext cx="7707312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973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25</TotalTime>
  <Words>199</Words>
  <Application>Microsoft Office PowerPoint</Application>
  <PresentationFormat>Widescreen</PresentationFormat>
  <Paragraphs>74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MS PGothic</vt:lpstr>
      <vt:lpstr>Arial</vt:lpstr>
      <vt:lpstr>Calibri</vt:lpstr>
      <vt:lpstr>Monotype Sorts</vt:lpstr>
      <vt:lpstr>Times</vt:lpstr>
      <vt:lpstr>Times New Roman</vt:lpstr>
      <vt:lpstr>Trebuchet MS</vt:lpstr>
      <vt:lpstr>Berlin</vt:lpstr>
      <vt:lpstr>meiosis</vt:lpstr>
      <vt:lpstr>Standards</vt:lpstr>
      <vt:lpstr>Objectives</vt:lpstr>
      <vt:lpstr>Life Cycle - if Meiosis</vt:lpstr>
      <vt:lpstr>Stages Of Meiosis:  Meiosis I</vt:lpstr>
      <vt:lpstr>Stages Of Meiosis:  Meiosis II</vt:lpstr>
      <vt:lpstr>PowerPoint Presentation</vt:lpstr>
      <vt:lpstr>Homologous  chromosomes</vt:lpstr>
      <vt:lpstr>Crossing-Over</vt:lpstr>
      <vt:lpstr>PowerPoint Presentation</vt:lpstr>
      <vt:lpstr>PowerPoint Presentation</vt:lpstr>
      <vt:lpstr>PowerPoint Presentation</vt:lpstr>
      <vt:lpstr>PowerPoint Presentation</vt:lpstr>
      <vt:lpstr>nondisjunction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meiosis</dc:title>
  <dc:creator>Stephanie Brubeck</dc:creator>
  <cp:lastModifiedBy>Stephanie Brubeck</cp:lastModifiedBy>
  <cp:revision>5</cp:revision>
  <dcterms:created xsi:type="dcterms:W3CDTF">2016-11-10T23:25:16Z</dcterms:created>
  <dcterms:modified xsi:type="dcterms:W3CDTF">2016-11-11T13:15:39Z</dcterms:modified>
</cp:coreProperties>
</file>