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80" r:id="rId3"/>
    <p:sldId id="279" r:id="rId4"/>
    <p:sldId id="257" r:id="rId5"/>
    <p:sldId id="258" r:id="rId6"/>
    <p:sldId id="260" r:id="rId7"/>
    <p:sldId id="261" r:id="rId8"/>
    <p:sldId id="259" r:id="rId9"/>
    <p:sldId id="262" r:id="rId10"/>
    <p:sldId id="263" r:id="rId11"/>
    <p:sldId id="264" r:id="rId12"/>
    <p:sldId id="265" r:id="rId13"/>
    <p:sldId id="266" r:id="rId14"/>
    <p:sldId id="278" r:id="rId15"/>
    <p:sldId id="277" r:id="rId16"/>
    <p:sldId id="267" r:id="rId17"/>
    <p:sldId id="268" r:id="rId18"/>
    <p:sldId id="272" r:id="rId19"/>
    <p:sldId id="273" r:id="rId20"/>
    <p:sldId id="274" r:id="rId21"/>
    <p:sldId id="275" r:id="rId22"/>
    <p:sldId id="269" r:id="rId23"/>
    <p:sldId id="270" r:id="rId24"/>
    <p:sldId id="271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8776" autoAdjust="0"/>
    <p:restoredTop sz="94660"/>
  </p:normalViewPr>
  <p:slideViewPr>
    <p:cSldViewPr snapToGrid="0">
      <p:cViewPr varScale="1">
        <p:scale>
          <a:sx n="58" d="100"/>
          <a:sy n="58" d="100"/>
        </p:scale>
        <p:origin x="90" y="1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467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660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661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8490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776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808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988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552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933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259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995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785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769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430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44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55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126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4295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Inheritance patterns and Human genetics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17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Chromosomal map- diagram to show the linear order of genes on a chromosome</a:t>
            </a:r>
          </a:p>
          <a:p>
            <a:endParaRPr lang="en-US" dirty="0"/>
          </a:p>
          <a:p>
            <a:r>
              <a:rPr lang="en-US" dirty="0"/>
              <a:t>Map unit- frequency of crossing over as one percent</a:t>
            </a:r>
          </a:p>
        </p:txBody>
      </p:sp>
    </p:spTree>
    <p:extLst>
      <p:ext uri="{BB962C8B-B14F-4D97-AF65-F5344CB8AC3E}">
        <p14:creationId xmlns:p14="http://schemas.microsoft.com/office/powerpoint/2010/main" val="3351012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469" y="751114"/>
            <a:ext cx="4952838" cy="5497286"/>
          </a:xfrm>
        </p:spPr>
      </p:pic>
    </p:spTree>
    <p:extLst>
      <p:ext uri="{BB962C8B-B14F-4D97-AF65-F5344CB8AC3E}">
        <p14:creationId xmlns:p14="http://schemas.microsoft.com/office/powerpoint/2010/main" val="3575365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Mutation- any change in the DNA sequence</a:t>
            </a:r>
          </a:p>
          <a:p>
            <a:r>
              <a:rPr lang="en-US" dirty="0"/>
              <a:t>Germ-cell mutation- occurs in the gametes, affects offspring</a:t>
            </a:r>
          </a:p>
          <a:p>
            <a:r>
              <a:rPr lang="en-US" dirty="0"/>
              <a:t>Somatic cell mutation- occurs in the body cell, affects self</a:t>
            </a:r>
          </a:p>
          <a:p>
            <a:endParaRPr lang="en-US" dirty="0"/>
          </a:p>
          <a:p>
            <a:r>
              <a:rPr lang="en-US" dirty="0"/>
              <a:t>Lethal mutations- usu. Occur before birth</a:t>
            </a:r>
          </a:p>
        </p:txBody>
      </p:sp>
    </p:spTree>
    <p:extLst>
      <p:ext uri="{BB962C8B-B14F-4D97-AF65-F5344CB8AC3E}">
        <p14:creationId xmlns:p14="http://schemas.microsoft.com/office/powerpoint/2010/main" val="1145373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Chromosomal mutations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Crossing over- from prophase I, it gets moved</a:t>
            </a:r>
          </a:p>
          <a:p>
            <a:r>
              <a:rPr lang="en-US" dirty="0"/>
              <a:t>Nondisjunction- chromosomes separate in wrong numbers</a:t>
            </a:r>
          </a:p>
        </p:txBody>
      </p:sp>
    </p:spTree>
    <p:extLst>
      <p:ext uri="{BB962C8B-B14F-4D97-AF65-F5344CB8AC3E}">
        <p14:creationId xmlns:p14="http://schemas.microsoft.com/office/powerpoint/2010/main" val="3045438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 Mutation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Deletion- it gets lost</a:t>
            </a:r>
          </a:p>
          <a:p>
            <a:r>
              <a:rPr lang="en-US" dirty="0"/>
              <a:t>Inversion- it gets flipped around</a:t>
            </a:r>
          </a:p>
          <a:p>
            <a:r>
              <a:rPr lang="en-US" dirty="0"/>
              <a:t>Translocation- it gets moved somewhere else</a:t>
            </a:r>
          </a:p>
          <a:p>
            <a:r>
              <a:rPr lang="en-US" dirty="0"/>
              <a:t>duplication- it gets repeated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021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1" b="80286"/>
          <a:stretch>
            <a:fillRect/>
          </a:stretch>
        </p:blipFill>
        <p:spPr bwMode="auto">
          <a:xfrm>
            <a:off x="5232400" y="1350963"/>
            <a:ext cx="534035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1" t="17842" b="63719"/>
          <a:stretch>
            <a:fillRect/>
          </a:stretch>
        </p:blipFill>
        <p:spPr bwMode="auto">
          <a:xfrm>
            <a:off x="5232400" y="2459038"/>
            <a:ext cx="534035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1" t="61171" b="16566"/>
          <a:stretch>
            <a:fillRect/>
          </a:stretch>
        </p:blipFill>
        <p:spPr bwMode="auto">
          <a:xfrm>
            <a:off x="5232400" y="4768851"/>
            <a:ext cx="534035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1" t="36957" b="44603"/>
          <a:stretch>
            <a:fillRect/>
          </a:stretch>
        </p:blipFill>
        <p:spPr bwMode="auto">
          <a:xfrm>
            <a:off x="5232400" y="3800475"/>
            <a:ext cx="5340350" cy="6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1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Gene Mutation</a:t>
            </a:r>
          </a:p>
        </p:txBody>
      </p:sp>
      <p:sp>
        <p:nvSpPr>
          <p:cNvPr id="91143" name="Rectangle 7"/>
          <p:cNvSpPr>
            <a:spLocks noGrp="1" noChangeArrowheads="1"/>
          </p:cNvSpPr>
          <p:nvPr>
            <p:ph idx="1"/>
          </p:nvPr>
        </p:nvSpPr>
        <p:spPr>
          <a:xfrm>
            <a:off x="2362201" y="1350963"/>
            <a:ext cx="7407275" cy="5194302"/>
          </a:xfrm>
          <a:noFill/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u="sng" dirty="0">
                <a:solidFill>
                  <a:srgbClr val="CC0000"/>
                </a:solidFill>
              </a:rPr>
              <a:t>deletion</a:t>
            </a:r>
            <a:r>
              <a:rPr lang="en-US" altLang="en-US" dirty="0"/>
              <a:t> </a:t>
            </a:r>
          </a:p>
          <a:p>
            <a:pPr>
              <a:lnSpc>
                <a:spcPct val="110000"/>
              </a:lnSpc>
            </a:pPr>
            <a:endParaRPr lang="en-US" altLang="en-US" dirty="0"/>
          </a:p>
          <a:p>
            <a:pPr marL="0" indent="0">
              <a:lnSpc>
                <a:spcPct val="110000"/>
              </a:lnSpc>
              <a:buNone/>
            </a:pPr>
            <a:endParaRPr lang="en-US" altLang="en-US" dirty="0"/>
          </a:p>
          <a:p>
            <a:pPr>
              <a:lnSpc>
                <a:spcPct val="110000"/>
              </a:lnSpc>
            </a:pPr>
            <a:r>
              <a:rPr lang="en-US" altLang="en-US" u="sng" dirty="0">
                <a:solidFill>
                  <a:srgbClr val="CC0000"/>
                </a:solidFill>
              </a:rPr>
              <a:t>duplication</a:t>
            </a:r>
            <a:endParaRPr lang="en-US" altLang="en-US" dirty="0"/>
          </a:p>
          <a:p>
            <a:pPr marL="457200" lvl="1" indent="0">
              <a:lnSpc>
                <a:spcPct val="110000"/>
              </a:lnSpc>
              <a:buNone/>
            </a:pPr>
            <a:endParaRPr lang="en-US" altLang="en-US" dirty="0"/>
          </a:p>
          <a:p>
            <a:pPr marL="457200" lvl="1" indent="0">
              <a:lnSpc>
                <a:spcPct val="110000"/>
              </a:lnSpc>
              <a:buNone/>
            </a:pPr>
            <a:endParaRPr lang="en-US" altLang="en-US" dirty="0"/>
          </a:p>
          <a:p>
            <a:pPr>
              <a:lnSpc>
                <a:spcPct val="110000"/>
              </a:lnSpc>
            </a:pPr>
            <a:r>
              <a:rPr lang="en-US" altLang="en-US" u="sng" dirty="0">
                <a:solidFill>
                  <a:srgbClr val="CC0000"/>
                </a:solidFill>
              </a:rPr>
              <a:t>inversion</a:t>
            </a:r>
            <a:endParaRPr lang="en-US" altLang="en-US" dirty="0"/>
          </a:p>
          <a:p>
            <a:pPr marL="457200" lvl="1" indent="0">
              <a:lnSpc>
                <a:spcPct val="110000"/>
              </a:lnSpc>
              <a:buNone/>
            </a:pPr>
            <a:endParaRPr lang="en-US" altLang="en-US" dirty="0"/>
          </a:p>
          <a:p>
            <a:pPr marL="457200" lvl="1" indent="0">
              <a:lnSpc>
                <a:spcPct val="110000"/>
              </a:lnSpc>
              <a:buNone/>
            </a:pPr>
            <a:endParaRPr lang="en-US" altLang="en-US" dirty="0"/>
          </a:p>
          <a:p>
            <a:pPr>
              <a:lnSpc>
                <a:spcPct val="110000"/>
              </a:lnSpc>
            </a:pPr>
            <a:r>
              <a:rPr lang="en-US" altLang="en-US" u="sng" dirty="0">
                <a:solidFill>
                  <a:srgbClr val="CC0000"/>
                </a:solidFill>
              </a:rPr>
              <a:t>translocation</a:t>
            </a:r>
            <a:endParaRPr lang="en-US" altLang="en-US" dirty="0"/>
          </a:p>
          <a:p>
            <a:pPr marL="457200" lvl="1" indent="0">
              <a:lnSpc>
                <a:spcPct val="110000"/>
              </a:lnSpc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3611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1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11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11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11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11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3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</a:t>
            </a:r>
            <a:r>
              <a:rPr lang="en-US"/>
              <a:t>mutations- changes the codons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Point mutation- one base gets changed somehow, can be substitution, deletion, or insertion</a:t>
            </a:r>
          </a:p>
          <a:p>
            <a:r>
              <a:rPr lang="en-US" dirty="0"/>
              <a:t>Substitution- one base gets switched</a:t>
            </a:r>
          </a:p>
          <a:p>
            <a:r>
              <a:rPr lang="en-US" dirty="0"/>
              <a:t>Deletion- one base gets lost</a:t>
            </a:r>
          </a:p>
          <a:p>
            <a:r>
              <a:rPr lang="en-US" dirty="0"/>
              <a:t>Insertion- one base gets added</a:t>
            </a:r>
          </a:p>
          <a:p>
            <a:endParaRPr lang="en-US" dirty="0"/>
          </a:p>
          <a:p>
            <a:r>
              <a:rPr lang="en-US" dirty="0"/>
              <a:t>Frameshift mutation- incorrect grouping of the codons, gets the wrong amino acid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307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pedigree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55272"/>
            <a:ext cx="8946541" cy="4893128"/>
          </a:xfrm>
        </p:spPr>
        <p:txBody>
          <a:bodyPr>
            <a:normAutofit/>
          </a:bodyPr>
          <a:lstStyle/>
          <a:p>
            <a:r>
              <a:rPr lang="en-US" dirty="0"/>
              <a:t>A diagram that shows how a trait is inherited over several generations, usually for genetic disorders</a:t>
            </a:r>
          </a:p>
          <a:p>
            <a:endParaRPr lang="en-US" dirty="0"/>
          </a:p>
          <a:p>
            <a:r>
              <a:rPr lang="en-US" dirty="0"/>
              <a:t>Males are square</a:t>
            </a:r>
          </a:p>
          <a:p>
            <a:r>
              <a:rPr lang="en-US" dirty="0"/>
              <a:t>Females are circles</a:t>
            </a:r>
          </a:p>
          <a:p>
            <a:r>
              <a:rPr lang="en-US" dirty="0"/>
              <a:t>Unknowns are diamonds</a:t>
            </a:r>
          </a:p>
          <a:p>
            <a:endParaRPr lang="en-US" dirty="0"/>
          </a:p>
          <a:p>
            <a:r>
              <a:rPr lang="en-US" dirty="0"/>
              <a:t>Filled in equals having the trait</a:t>
            </a:r>
          </a:p>
          <a:p>
            <a:r>
              <a:rPr lang="en-US" dirty="0"/>
              <a:t>Open equals not showing the trait</a:t>
            </a:r>
          </a:p>
          <a:p>
            <a:r>
              <a:rPr lang="en-US" dirty="0"/>
              <a:t>Half filled equals carriers- heterozygous</a:t>
            </a:r>
          </a:p>
        </p:txBody>
      </p:sp>
    </p:spTree>
    <p:extLst>
      <p:ext uri="{BB962C8B-B14F-4D97-AF65-F5344CB8AC3E}">
        <p14:creationId xmlns:p14="http://schemas.microsoft.com/office/powerpoint/2010/main" val="2627894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pedigrees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Autosomal dominant- seen in every generation</a:t>
            </a:r>
          </a:p>
          <a:p>
            <a:r>
              <a:rPr lang="en-US" dirty="0"/>
              <a:t>Autosomal recessive- seen in every other generation, usu.</a:t>
            </a:r>
          </a:p>
          <a:p>
            <a:r>
              <a:rPr lang="en-US" dirty="0"/>
              <a:t>Sex-linked- mother’s pass to sons and fathers make daughters carriers</a:t>
            </a:r>
          </a:p>
        </p:txBody>
      </p:sp>
    </p:spTree>
    <p:extLst>
      <p:ext uri="{BB962C8B-B14F-4D97-AF65-F5344CB8AC3E}">
        <p14:creationId xmlns:p14="http://schemas.microsoft.com/office/powerpoint/2010/main" val="2674986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Autosomal </a:t>
            </a:r>
            <a:br>
              <a:rPr lang="en-US" dirty="0"/>
            </a:br>
            <a:r>
              <a:rPr lang="en-US" dirty="0"/>
              <a:t>dominant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774" y="1094015"/>
            <a:ext cx="7914869" cy="5266986"/>
          </a:xfrm>
        </p:spPr>
      </p:pic>
    </p:spTree>
    <p:extLst>
      <p:ext uri="{BB962C8B-B14F-4D97-AF65-F5344CB8AC3E}">
        <p14:creationId xmlns:p14="http://schemas.microsoft.com/office/powerpoint/2010/main" val="2918448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SPI 3210.4.4 </a:t>
            </a:r>
            <a:r>
              <a:rPr lang="en-US" dirty="0"/>
              <a:t>Determine the probability of a particular trait in an offspring based on the 	genotype of the parents and the particular mode of inheritance. 	</a:t>
            </a:r>
          </a:p>
          <a:p>
            <a:r>
              <a:rPr lang="en-US" b="1" dirty="0"/>
              <a:t>SPI 3210.4.5 </a:t>
            </a:r>
            <a:r>
              <a:rPr lang="en-US" dirty="0"/>
              <a:t>Apply pedigree data to interpret various modes of genetic inheritance. 	</a:t>
            </a:r>
          </a:p>
          <a:p>
            <a:r>
              <a:rPr lang="en-US" b="1" dirty="0"/>
              <a:t>SPI 3210.4.8 </a:t>
            </a:r>
            <a:r>
              <a:rPr lang="en-US" dirty="0"/>
              <a:t>Determine the relationship between mutations and human genetic disorders. 	</a:t>
            </a:r>
          </a:p>
          <a:p>
            <a:r>
              <a:rPr lang="en-US" b="1" dirty="0"/>
              <a:t>CLE 3210.4.6 </a:t>
            </a:r>
            <a:r>
              <a:rPr lang="en-US" dirty="0"/>
              <a:t>Describe the connection between mutations and human genetic disorders. 	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070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Autosomal </a:t>
            </a:r>
            <a:br>
              <a:rPr lang="en-US" dirty="0"/>
            </a:br>
            <a:r>
              <a:rPr lang="en-US" dirty="0"/>
              <a:t>recessive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556" y="452718"/>
            <a:ext cx="6359299" cy="5990842"/>
          </a:xfrm>
        </p:spPr>
      </p:pic>
    </p:spTree>
    <p:extLst>
      <p:ext uri="{BB962C8B-B14F-4D97-AF65-F5344CB8AC3E}">
        <p14:creationId xmlns:p14="http://schemas.microsoft.com/office/powerpoint/2010/main" val="12028213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Sex-linked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243" y="452718"/>
            <a:ext cx="6411775" cy="5878661"/>
          </a:xfrm>
        </p:spPr>
      </p:pic>
    </p:spTree>
    <p:extLst>
      <p:ext uri="{BB962C8B-B14F-4D97-AF65-F5344CB8AC3E}">
        <p14:creationId xmlns:p14="http://schemas.microsoft.com/office/powerpoint/2010/main" val="32310449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inheritance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436913"/>
            <a:ext cx="10834688" cy="511084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Polygenetic- traits influenced by several genes, height</a:t>
            </a:r>
          </a:p>
          <a:p>
            <a:r>
              <a:rPr lang="en-US" dirty="0"/>
              <a:t>Complex characters- traits influenced by genetics and environment- usu. Has to do with nutrition</a:t>
            </a:r>
          </a:p>
          <a:p>
            <a:r>
              <a:rPr lang="en-US" dirty="0"/>
              <a:t>Multiple alleles- having more than two options, blood typing</a:t>
            </a:r>
          </a:p>
          <a:p>
            <a:r>
              <a:rPr lang="en-US" dirty="0"/>
              <a:t>Single-alleles- only one allele, you have it or not, Huntington's’</a:t>
            </a:r>
          </a:p>
          <a:p>
            <a:r>
              <a:rPr lang="en-US" dirty="0"/>
              <a:t>X-linked- found more often in males, color blindness</a:t>
            </a:r>
          </a:p>
          <a:p>
            <a:r>
              <a:rPr lang="en-US" dirty="0"/>
              <a:t>Sex-linked-influenced by autosomes, male pattern baldness</a:t>
            </a:r>
          </a:p>
          <a:p>
            <a:r>
              <a:rPr lang="en-US" dirty="0"/>
              <a:t>Codominance- shows both versions equally, blood type</a:t>
            </a:r>
          </a:p>
          <a:p>
            <a:r>
              <a:rPr lang="en-US" dirty="0"/>
              <a:t>Incomplete dominance- shows a mix of the versions, cholesterol removal</a:t>
            </a:r>
          </a:p>
          <a:p>
            <a:r>
              <a:rPr lang="en-US" dirty="0"/>
              <a:t>Epigenetics- coming from somewhere other than inherited genes, histone modification </a:t>
            </a:r>
          </a:p>
          <a:p>
            <a:r>
              <a:rPr lang="en-US" dirty="0"/>
              <a:t>epistasis- multiple traits can mask each other, fur color</a:t>
            </a:r>
          </a:p>
          <a:p>
            <a:r>
              <a:rPr lang="en-US" dirty="0"/>
              <a:t>Pleiotropy- one gene affects several traits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53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Genetic screening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Examining the genetic makeup</a:t>
            </a:r>
          </a:p>
          <a:p>
            <a:endParaRPr lang="en-US" dirty="0"/>
          </a:p>
          <a:p>
            <a:r>
              <a:rPr lang="en-US" dirty="0"/>
              <a:t>Amniocentesis- removing amniotic fluid to test for 200 genetic disorders in the fetus, usu. Done 14-16</a:t>
            </a:r>
            <a:r>
              <a:rPr lang="en-US" baseline="30000" dirty="0"/>
              <a:t>th</a:t>
            </a:r>
            <a:r>
              <a:rPr lang="en-US" dirty="0"/>
              <a:t> week of pregnancy</a:t>
            </a:r>
          </a:p>
          <a:p>
            <a:r>
              <a:rPr lang="en-US" dirty="0"/>
              <a:t>Chorionic villi sampling- removing cells from between the uterus and placenta, usu. Done 8-10</a:t>
            </a:r>
            <a:r>
              <a:rPr lang="en-US" baseline="30000" dirty="0"/>
              <a:t>th</a:t>
            </a:r>
            <a:r>
              <a:rPr lang="en-US" dirty="0"/>
              <a:t> week of pregnancy </a:t>
            </a:r>
          </a:p>
          <a:p>
            <a:r>
              <a:rPr lang="en-US" dirty="0"/>
              <a:t>Karyotype-micrograph of the chromosomes in a cell from metaphase showing homologous pairs</a:t>
            </a:r>
          </a:p>
        </p:txBody>
      </p:sp>
    </p:spTree>
    <p:extLst>
      <p:ext uri="{BB962C8B-B14F-4D97-AF65-F5344CB8AC3E}">
        <p14:creationId xmlns:p14="http://schemas.microsoft.com/office/powerpoint/2010/main" val="5216137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Genetic counseling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 of informing a person or couple of their genetic makeup to make mathematical guesses, based on pedigrees, Punnett squares, and family history</a:t>
            </a:r>
          </a:p>
          <a:p>
            <a:endParaRPr lang="en-US" dirty="0"/>
          </a:p>
          <a:p>
            <a:r>
              <a:rPr lang="en-US" dirty="0"/>
              <a:t>Gene therapy- placing a healthy copy of a gene into a defective sequence, has to be continued until the bad cell is gone</a:t>
            </a:r>
          </a:p>
        </p:txBody>
      </p:sp>
    </p:spTree>
    <p:extLst>
      <p:ext uri="{BB962C8B-B14F-4D97-AF65-F5344CB8AC3E}">
        <p14:creationId xmlns:p14="http://schemas.microsoft.com/office/powerpoint/2010/main" val="3511489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types of mutations</a:t>
            </a:r>
          </a:p>
          <a:p>
            <a:r>
              <a:rPr lang="en-US" dirty="0"/>
              <a:t>2. practice pedigrees</a:t>
            </a:r>
          </a:p>
          <a:p>
            <a:r>
              <a:rPr lang="en-US" dirty="0"/>
              <a:t>3. learn the vocab</a:t>
            </a:r>
          </a:p>
        </p:txBody>
      </p:sp>
    </p:spTree>
    <p:extLst>
      <p:ext uri="{BB962C8B-B14F-4D97-AF65-F5344CB8AC3E}">
        <p14:creationId xmlns:p14="http://schemas.microsoft.com/office/powerpoint/2010/main" val="3285779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Fruit flies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Thomas Hunt Morgan experimented with </a:t>
            </a:r>
            <a:r>
              <a:rPr lang="en-US" u="sng" dirty="0"/>
              <a:t>Drosophila melanogaster</a:t>
            </a:r>
          </a:p>
          <a:p>
            <a:r>
              <a:rPr lang="en-US" dirty="0"/>
              <a:t>They only have four chromosomes and very short reproductive cycles, easy to care for and keep, and </a:t>
            </a:r>
            <a:r>
              <a:rPr lang="en-US" dirty="0" err="1"/>
              <a:t>shortish</a:t>
            </a:r>
            <a:r>
              <a:rPr lang="en-US" dirty="0"/>
              <a:t> lifespans </a:t>
            </a:r>
          </a:p>
        </p:txBody>
      </p:sp>
    </p:spTree>
    <p:extLst>
      <p:ext uri="{BB962C8B-B14F-4D97-AF65-F5344CB8AC3E}">
        <p14:creationId xmlns:p14="http://schemas.microsoft.com/office/powerpoint/2010/main" val="929134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chromosomes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Morgan found two types of chromosomes</a:t>
            </a:r>
          </a:p>
          <a:p>
            <a:r>
              <a:rPr lang="en-US" dirty="0"/>
              <a:t>Autosomes- have the normal genes and proteins</a:t>
            </a:r>
          </a:p>
          <a:p>
            <a:r>
              <a:rPr lang="en-US" dirty="0"/>
              <a:t>Sex chromosomes- determine if male or female</a:t>
            </a:r>
          </a:p>
          <a:p>
            <a:endParaRPr lang="en-US" dirty="0"/>
          </a:p>
          <a:p>
            <a:r>
              <a:rPr lang="en-US" dirty="0"/>
              <a:t>SRY- sex-determining region Y, protein that makes gonads become testes</a:t>
            </a:r>
          </a:p>
          <a:p>
            <a:endParaRPr lang="en-US" dirty="0"/>
          </a:p>
          <a:p>
            <a:r>
              <a:rPr lang="en-US" dirty="0"/>
              <a:t>So XX equals female</a:t>
            </a:r>
          </a:p>
          <a:p>
            <a:r>
              <a:rPr lang="en-US" dirty="0"/>
              <a:t>And XY equals male</a:t>
            </a:r>
          </a:p>
        </p:txBody>
      </p:sp>
    </p:spTree>
    <p:extLst>
      <p:ext uri="{BB962C8B-B14F-4D97-AF65-F5344CB8AC3E}">
        <p14:creationId xmlns:p14="http://schemas.microsoft.com/office/powerpoint/2010/main" val="348419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Sex-linked traits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Traits that are coded for by an allele on a sex chromosome</a:t>
            </a:r>
          </a:p>
          <a:p>
            <a:r>
              <a:rPr lang="en-US" dirty="0"/>
              <a:t>X is bigger so it typically has more traits</a:t>
            </a:r>
          </a:p>
          <a:p>
            <a:r>
              <a:rPr lang="en-US" dirty="0"/>
              <a:t>Has no homologous counterpart, so whichever allele it carries, it show</a:t>
            </a:r>
          </a:p>
        </p:txBody>
      </p:sp>
    </p:spTree>
    <p:extLst>
      <p:ext uri="{BB962C8B-B14F-4D97-AF65-F5344CB8AC3E}">
        <p14:creationId xmlns:p14="http://schemas.microsoft.com/office/powerpoint/2010/main" val="2766030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fruit fly eye color is sex-linked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2041071"/>
            <a:ext cx="10682288" cy="4163786"/>
          </a:xfrm>
        </p:spPr>
        <p:txBody>
          <a:bodyPr/>
          <a:lstStyle/>
          <a:p>
            <a:r>
              <a:rPr lang="en-US" dirty="0"/>
              <a:t>Red eyed females can have white eyed male offspring, but red eyed female offspring</a:t>
            </a:r>
          </a:p>
          <a:p>
            <a:r>
              <a:rPr lang="en-US" dirty="0"/>
              <a:t>white eyed males have red eyed offspring</a:t>
            </a:r>
          </a:p>
          <a:p>
            <a:r>
              <a:rPr lang="en-US" dirty="0"/>
              <a:t>It takes either a homozygous female or a recessive female and a white eyed male to produce white eyed females</a:t>
            </a:r>
          </a:p>
        </p:txBody>
      </p:sp>
    </p:spTree>
    <p:extLst>
      <p:ext uri="{BB962C8B-B14F-4D97-AF65-F5344CB8AC3E}">
        <p14:creationId xmlns:p14="http://schemas.microsoft.com/office/powerpoint/2010/main" val="1382910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44" y="707893"/>
            <a:ext cx="9051390" cy="5317691"/>
          </a:xfrm>
        </p:spPr>
      </p:pic>
    </p:spTree>
    <p:extLst>
      <p:ext uri="{BB962C8B-B14F-4D97-AF65-F5344CB8AC3E}">
        <p14:creationId xmlns:p14="http://schemas.microsoft.com/office/powerpoint/2010/main" val="981274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Mendel vs Morgan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Mendel said law of independent assortment</a:t>
            </a:r>
          </a:p>
          <a:p>
            <a:r>
              <a:rPr lang="en-US" dirty="0"/>
              <a:t>Morgan now says have linked genes</a:t>
            </a:r>
          </a:p>
          <a:p>
            <a:endParaRPr lang="en-US" dirty="0"/>
          </a:p>
          <a:p>
            <a:r>
              <a:rPr lang="en-US" dirty="0"/>
              <a:t>Linked genes- get inherited together often because they are so close together on the chromosome</a:t>
            </a:r>
          </a:p>
        </p:txBody>
      </p:sp>
    </p:spTree>
    <p:extLst>
      <p:ext uri="{BB962C8B-B14F-4D97-AF65-F5344CB8AC3E}">
        <p14:creationId xmlns:p14="http://schemas.microsoft.com/office/powerpoint/2010/main" val="8721019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69</TotalTime>
  <Words>670</Words>
  <Application>Microsoft Office PowerPoint</Application>
  <PresentationFormat>Widescreen</PresentationFormat>
  <Paragraphs>111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Century Gothic</vt:lpstr>
      <vt:lpstr>Wingdings 3</vt:lpstr>
      <vt:lpstr>Ion</vt:lpstr>
      <vt:lpstr>Inheritance patterns and Human genetics</vt:lpstr>
      <vt:lpstr>Standards</vt:lpstr>
      <vt:lpstr>Objectives </vt:lpstr>
      <vt:lpstr>Fruit flies</vt:lpstr>
      <vt:lpstr>chromosomes</vt:lpstr>
      <vt:lpstr>Sex-linked traits</vt:lpstr>
      <vt:lpstr>Example: fruit fly eye color is sex-linked</vt:lpstr>
      <vt:lpstr>PowerPoint Presentation</vt:lpstr>
      <vt:lpstr>Mendel vs Morgan</vt:lpstr>
      <vt:lpstr>mapping</vt:lpstr>
      <vt:lpstr>PowerPoint Presentation</vt:lpstr>
      <vt:lpstr>mutations</vt:lpstr>
      <vt:lpstr>Chromosomal mutations</vt:lpstr>
      <vt:lpstr>Gene Mutation</vt:lpstr>
      <vt:lpstr>Gene Mutation</vt:lpstr>
      <vt:lpstr>Base mutations- changes the codons</vt:lpstr>
      <vt:lpstr>pedigree</vt:lpstr>
      <vt:lpstr>Types of pedigrees</vt:lpstr>
      <vt:lpstr>Autosomal  dominant</vt:lpstr>
      <vt:lpstr>Autosomal  recessive</vt:lpstr>
      <vt:lpstr>Sex-linked</vt:lpstr>
      <vt:lpstr>Types of inheritance</vt:lpstr>
      <vt:lpstr>Genetic screening</vt:lpstr>
      <vt:lpstr>Genetic counseling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Inheritance patterns and Human genetics</dc:title>
  <dc:creator>Stephanie Brubeck</dc:creator>
  <cp:lastModifiedBy>Stephanie Brubeck</cp:lastModifiedBy>
  <cp:revision>14</cp:revision>
  <dcterms:created xsi:type="dcterms:W3CDTF">2016-02-22T22:27:00Z</dcterms:created>
  <dcterms:modified xsi:type="dcterms:W3CDTF">2017-02-07T22:49:07Z</dcterms:modified>
</cp:coreProperties>
</file>