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83" r:id="rId3"/>
    <p:sldId id="285" r:id="rId4"/>
    <p:sldId id="284" r:id="rId5"/>
    <p:sldId id="279" r:id="rId6"/>
    <p:sldId id="282" r:id="rId7"/>
    <p:sldId id="257" r:id="rId8"/>
    <p:sldId id="258" r:id="rId9"/>
    <p:sldId id="260" r:id="rId10"/>
    <p:sldId id="259" r:id="rId11"/>
    <p:sldId id="261" r:id="rId12"/>
    <p:sldId id="262" r:id="rId13"/>
    <p:sldId id="263" r:id="rId14"/>
    <p:sldId id="264" r:id="rId15"/>
    <p:sldId id="280" r:id="rId16"/>
    <p:sldId id="265" r:id="rId17"/>
    <p:sldId id="266" r:id="rId18"/>
    <p:sldId id="267" r:id="rId19"/>
    <p:sldId id="268" r:id="rId20"/>
    <p:sldId id="276" r:id="rId21"/>
    <p:sldId id="269" r:id="rId22"/>
    <p:sldId id="270" r:id="rId23"/>
    <p:sldId id="277" r:id="rId24"/>
    <p:sldId id="271" r:id="rId25"/>
    <p:sldId id="272" r:id="rId26"/>
    <p:sldId id="275" r:id="rId27"/>
    <p:sldId id="273" r:id="rId28"/>
    <p:sldId id="281" r:id="rId29"/>
    <p:sldId id="278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4660"/>
  </p:normalViewPr>
  <p:slideViewPr>
    <p:cSldViewPr>
      <p:cViewPr varScale="1">
        <p:scale>
          <a:sx n="101" d="100"/>
          <a:sy n="101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7D402FC-BC68-4E34-97E5-C686C96FAE0B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5FCC92E6-70E2-4B2D-91F0-650F2FE9D71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Human Evolution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3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22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543800" cy="914400"/>
          </a:xfrm>
        </p:spPr>
        <p:txBody>
          <a:bodyPr/>
          <a:lstStyle/>
          <a:p>
            <a:r>
              <a:rPr lang="en-US" dirty="0"/>
              <a:t> Possible Early </a:t>
            </a:r>
            <a:r>
              <a:rPr lang="en-US" dirty="0" err="1"/>
              <a:t>Hominin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/>
              <a:t>• Near the human/chimp split, close to the LCA </a:t>
            </a:r>
          </a:p>
          <a:p>
            <a:pPr marL="0" indent="0">
              <a:buNone/>
            </a:pPr>
            <a:r>
              <a:rPr lang="en-US" sz="2800" b="1" dirty="0"/>
              <a:t>• Mixture of traits (small brain like a chimp, but flat face like more recent human ancestors)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574039" cy="357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31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4812"/>
            <a:ext cx="88392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56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err="1"/>
              <a:t>Ardipthecus</a:t>
            </a:r>
            <a:r>
              <a:rPr lang="en-US" b="1" i="1" dirty="0"/>
              <a:t> </a:t>
            </a:r>
            <a:r>
              <a:rPr lang="en-US" b="1" i="1" dirty="0" err="1"/>
              <a:t>ramidus</a:t>
            </a:r>
            <a:r>
              <a:rPr lang="en-US" b="1" i="1" dirty="0"/>
              <a:t> </a:t>
            </a:r>
            <a:r>
              <a:rPr lang="en-US" b="1" dirty="0"/>
              <a:t>“</a:t>
            </a:r>
            <a:r>
              <a:rPr lang="en-US" b="1" dirty="0" err="1"/>
              <a:t>Ardi</a:t>
            </a:r>
            <a:r>
              <a:rPr lang="en-US" b="1" dirty="0"/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838200"/>
            <a:ext cx="5257800" cy="396240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800" b="1" dirty="0"/>
              <a:t>Age ~4.4 </a:t>
            </a:r>
            <a:r>
              <a:rPr lang="en-US" sz="2800" b="1" dirty="0" err="1"/>
              <a:t>mya</a:t>
            </a:r>
            <a:r>
              <a:rPr lang="en-US" sz="2800" b="1" dirty="0"/>
              <a:t>, near LCA of human/chimps </a:t>
            </a:r>
          </a:p>
          <a:p>
            <a:r>
              <a:rPr lang="en-US" sz="2800" b="1" dirty="0"/>
              <a:t>Small brain (300 – 350 cm2) </a:t>
            </a:r>
          </a:p>
          <a:p>
            <a:r>
              <a:rPr lang="en-US" sz="2800" b="1" dirty="0"/>
              <a:t>Lived in wooded environment, probable omnivores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3048000" cy="530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62475"/>
            <a:ext cx="4238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757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Australopithecus </a:t>
            </a:r>
            <a:r>
              <a:rPr lang="en-US" i="1" dirty="0" err="1"/>
              <a:t>afarensis</a:t>
            </a:r>
            <a:r>
              <a:rPr lang="en-US" i="1" dirty="0"/>
              <a:t> </a:t>
            </a:r>
            <a:br>
              <a:rPr lang="en-US" dirty="0"/>
            </a:br>
            <a:r>
              <a:rPr lang="en-US" i="1" dirty="0"/>
              <a:t>“Lucy”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010585"/>
            <a:ext cx="3886200" cy="485681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endParaRPr lang="en-US" sz="2300" b="1" dirty="0"/>
          </a:p>
          <a:p>
            <a:r>
              <a:rPr lang="en-US" sz="2300" b="1" dirty="0"/>
              <a:t>~4 – 2.5 </a:t>
            </a:r>
            <a:r>
              <a:rPr lang="en-US" sz="2300" b="1" dirty="0" err="1"/>
              <a:t>mya</a:t>
            </a:r>
            <a:r>
              <a:rPr lang="en-US" sz="2300" b="1" dirty="0"/>
              <a:t> </a:t>
            </a:r>
          </a:p>
          <a:p>
            <a:r>
              <a:rPr lang="en-US" sz="2300" b="1" dirty="0"/>
              <a:t>Relatively small brains (400-500 cm2) </a:t>
            </a:r>
          </a:p>
          <a:p>
            <a:r>
              <a:rPr lang="en-US" sz="2300" b="1" dirty="0"/>
              <a:t>Height of ~3’7”-4’11” </a:t>
            </a:r>
          </a:p>
          <a:p>
            <a:r>
              <a:rPr lang="en-US" sz="2300" b="1" dirty="0"/>
              <a:t>Lifespan, 18-23 years </a:t>
            </a:r>
          </a:p>
          <a:p>
            <a:r>
              <a:rPr lang="en-US" sz="2300" b="1" dirty="0"/>
              <a:t>“regularly” walked upright </a:t>
            </a:r>
          </a:p>
          <a:p>
            <a:r>
              <a:rPr lang="en-US" sz="2300" b="1" dirty="0"/>
              <a:t>transition from trees to ground </a:t>
            </a:r>
          </a:p>
          <a:p>
            <a:r>
              <a:rPr lang="en-US" sz="2300" b="1" dirty="0"/>
              <a:t>change in exposure to parasites </a:t>
            </a:r>
          </a:p>
          <a:p>
            <a:r>
              <a:rPr lang="en-US" sz="2300" b="1" dirty="0"/>
              <a:t>zoonotic infections (anthrax, roundworm, 		tapeworms, </a:t>
            </a:r>
            <a:r>
              <a:rPr lang="en-US" sz="2300" b="1" dirty="0" err="1"/>
              <a:t>etc</a:t>
            </a:r>
            <a:r>
              <a:rPr lang="en-US" sz="2300" b="1" dirty="0"/>
              <a:t>)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4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Louis and Mary Leakey worked in Kenya in the 1920-1950s to find </a:t>
            </a:r>
            <a:r>
              <a:rPr lang="en-US" sz="2800" b="1" dirty="0" err="1"/>
              <a:t>hominin</a:t>
            </a:r>
            <a:r>
              <a:rPr lang="en-US" sz="2800" b="1" dirty="0"/>
              <a:t> fossils found the </a:t>
            </a:r>
            <a:r>
              <a:rPr lang="en-US" sz="2800" b="1" i="1" dirty="0"/>
              <a:t>H. </a:t>
            </a:r>
            <a:r>
              <a:rPr lang="en-US" sz="2800" b="1" i="1" dirty="0" err="1"/>
              <a:t>habilis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55248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Homo </a:t>
            </a:r>
            <a:r>
              <a:rPr lang="en-US" i="1" dirty="0" err="1"/>
              <a:t>habilis</a:t>
            </a:r>
            <a:r>
              <a:rPr lang="en-US" i="1" dirty="0"/>
              <a:t> “Handy man”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36192"/>
            <a:ext cx="4114800" cy="387705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~</a:t>
            </a:r>
            <a:r>
              <a:rPr lang="en-US" sz="2600" b="1" dirty="0"/>
              <a:t>2.5 – 1.5 </a:t>
            </a:r>
            <a:r>
              <a:rPr lang="en-US" sz="2600" b="1" dirty="0" err="1"/>
              <a:t>mya</a:t>
            </a:r>
            <a:r>
              <a:rPr lang="en-US" sz="2600" b="1" dirty="0"/>
              <a:t> </a:t>
            </a:r>
          </a:p>
          <a:p>
            <a:r>
              <a:rPr lang="en-US" sz="2600" b="1" dirty="0"/>
              <a:t>Slightly larger brains (510-775 cm2) </a:t>
            </a:r>
          </a:p>
          <a:p>
            <a:r>
              <a:rPr lang="en-US" sz="2600" b="1" dirty="0"/>
              <a:t>Undisputed use of tools (scrapers, “choppers”) </a:t>
            </a:r>
          </a:p>
          <a:p>
            <a:r>
              <a:rPr lang="en-US" sz="2600" b="1" dirty="0"/>
              <a:t>Scavenger &amp; hunter </a:t>
            </a:r>
          </a:p>
          <a:p>
            <a:r>
              <a:rPr lang="en-US" sz="2600" b="1" dirty="0"/>
              <a:t>Speculate 50-60 individuals in a group (area ~200-600 square miles) </a:t>
            </a:r>
          </a:p>
          <a:p>
            <a:r>
              <a:rPr lang="en-US" sz="2600" b="1" dirty="0"/>
              <a:t>Hypothesized to inhabit crude rock shelters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3386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7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i="1" dirty="0"/>
              <a:t>Homo erectus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36192"/>
            <a:ext cx="3962400" cy="3877056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600" b="1" dirty="0"/>
              <a:t>2 </a:t>
            </a:r>
            <a:r>
              <a:rPr lang="en-US" sz="2600" b="1" dirty="0" err="1"/>
              <a:t>mya</a:t>
            </a:r>
            <a:r>
              <a:rPr lang="en-US" sz="2600" b="1" dirty="0"/>
              <a:t> – 140,000 </a:t>
            </a:r>
            <a:r>
              <a:rPr lang="en-US" sz="2600" b="1" dirty="0" err="1"/>
              <a:t>ya</a:t>
            </a:r>
            <a:r>
              <a:rPr lang="en-US" sz="2600" b="1" dirty="0"/>
              <a:t> </a:t>
            </a:r>
          </a:p>
          <a:p>
            <a:r>
              <a:rPr lang="en-US" sz="2600" b="1" dirty="0"/>
              <a:t>Larger brains (~850 cm3) </a:t>
            </a:r>
          </a:p>
          <a:p>
            <a:r>
              <a:rPr lang="en-US" sz="2600" b="1" dirty="0"/>
              <a:t>Specific adaptations to life on the ground (e.g., elongated legs, shorter arms) </a:t>
            </a:r>
          </a:p>
          <a:p>
            <a:r>
              <a:rPr lang="en-US" sz="2600" b="1" dirty="0"/>
              <a:t>Close to modern human body size </a:t>
            </a:r>
          </a:p>
          <a:p>
            <a:r>
              <a:rPr lang="en-US" sz="2600" b="1" dirty="0"/>
              <a:t>Beginnings of society (lived in caves, cared for old &amp; weak)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3386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56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Homo erectus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4343401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First </a:t>
            </a:r>
            <a:r>
              <a:rPr lang="en-US" sz="2400" b="1" dirty="0" err="1"/>
              <a:t>hominin</a:t>
            </a:r>
            <a:r>
              <a:rPr lang="en-US" sz="2400" b="1" dirty="0"/>
              <a:t> species to leave Africa (“long journey” hypothesis) </a:t>
            </a:r>
          </a:p>
          <a:p>
            <a:pPr indent="-342900"/>
            <a:r>
              <a:rPr lang="en-US" sz="2400" b="1" dirty="0"/>
              <a:t>Highly variable &amp; long-lived species (9x longer than </a:t>
            </a:r>
            <a:r>
              <a:rPr lang="en-US" sz="2400" b="1" i="1" dirty="0"/>
              <a:t>H. sapiens</a:t>
            </a:r>
            <a:r>
              <a:rPr lang="en-US" sz="2400" b="1" dirty="0"/>
              <a:t>) </a:t>
            </a:r>
          </a:p>
          <a:p>
            <a:pPr indent="-342900"/>
            <a:r>
              <a:rPr lang="en-US" sz="2400" b="1" dirty="0"/>
              <a:t>Coexisted with other </a:t>
            </a:r>
            <a:r>
              <a:rPr lang="en-US" sz="2400" b="1" i="1" dirty="0"/>
              <a:t>Homo </a:t>
            </a:r>
            <a:r>
              <a:rPr lang="en-US" sz="2400" b="1" dirty="0"/>
              <a:t>species, including </a:t>
            </a:r>
            <a:r>
              <a:rPr lang="en-US" sz="2400" b="1" i="1" dirty="0"/>
              <a:t>H. sapiens </a:t>
            </a:r>
            <a:endParaRPr lang="en-US" sz="2400" b="1" dirty="0"/>
          </a:p>
          <a:p>
            <a:pPr indent="-342900"/>
            <a:r>
              <a:rPr lang="en-US" sz="2400" b="1" dirty="0"/>
              <a:t>Had Parasites</a:t>
            </a:r>
          </a:p>
          <a:p>
            <a:pPr indent="-342900"/>
            <a:r>
              <a:rPr lang="en-US" sz="2400" b="1" dirty="0"/>
              <a:t>Vector transmitted diseases stayed in Africa (</a:t>
            </a:r>
            <a:r>
              <a:rPr lang="en-US" sz="2400" b="1" dirty="0" err="1"/>
              <a:t>filariasis</a:t>
            </a:r>
            <a:r>
              <a:rPr lang="en-US" sz="2400" b="1" dirty="0"/>
              <a:t>, blood fluke, sleeping sickness) </a:t>
            </a:r>
          </a:p>
          <a:p>
            <a:pPr indent="-342900"/>
            <a:r>
              <a:rPr lang="en-US" sz="2400" b="1" dirty="0"/>
              <a:t>New environments w/new animals = new sources of parasites </a:t>
            </a:r>
          </a:p>
          <a:p>
            <a:pPr indent="-342900"/>
            <a:r>
              <a:rPr lang="en-US" sz="2400" b="1" dirty="0"/>
              <a:t>More sophisticated tools &amp; increases in human cooperation allowed hunting, &amp; larger population sizes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9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H. </a:t>
            </a:r>
            <a:r>
              <a:rPr lang="en-US" i="1" dirty="0" err="1"/>
              <a:t>neanderthalensis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4419600" cy="419404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b="1" dirty="0"/>
          </a:p>
          <a:p>
            <a:r>
              <a:rPr lang="en-US" sz="2100" b="1" dirty="0"/>
              <a:t>200,000 – 28,000 </a:t>
            </a:r>
            <a:r>
              <a:rPr lang="en-US" sz="2100" b="1" dirty="0" err="1"/>
              <a:t>ya</a:t>
            </a:r>
            <a:r>
              <a:rPr lang="en-US" sz="2100" b="1" dirty="0"/>
              <a:t> </a:t>
            </a:r>
          </a:p>
          <a:p>
            <a:r>
              <a:rPr lang="en-US" sz="2100" b="1" dirty="0"/>
              <a:t>Very large brains (~1000-2000 cm3) </a:t>
            </a:r>
          </a:p>
          <a:p>
            <a:r>
              <a:rPr lang="en-US" sz="2100" b="1" dirty="0"/>
              <a:t>Bodies are shorter and more stocky than modern humans (adapted to Northern climates) </a:t>
            </a:r>
          </a:p>
          <a:p>
            <a:r>
              <a:rPr lang="en-US" sz="2100" b="1" dirty="0"/>
              <a:t>Used diverse set of tools, fire, lived in shelters, wore clothing, hunted large animals, made ornamental objects, buried dead (?) </a:t>
            </a:r>
          </a:p>
          <a:p>
            <a:r>
              <a:rPr lang="en-US" sz="2100" b="1" dirty="0"/>
              <a:t>Overlapped with </a:t>
            </a:r>
            <a:r>
              <a:rPr lang="en-US" sz="2100" b="1" i="1" dirty="0"/>
              <a:t>H. sapiens </a:t>
            </a:r>
            <a:r>
              <a:rPr lang="en-US" sz="2100" b="1" dirty="0"/>
              <a:t>briefly (30,000 – 50,000 years); </a:t>
            </a:r>
            <a:r>
              <a:rPr lang="en-US" sz="2100" b="1" i="1" dirty="0"/>
              <a:t>H. sapiens </a:t>
            </a:r>
            <a:r>
              <a:rPr lang="en-US" sz="2100" b="1" dirty="0"/>
              <a:t>likely had more sophisticated weapons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52" y="1946564"/>
            <a:ext cx="40671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8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Divergent evolution- starts the same, then the differences add 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4700588" cy="4181794"/>
          </a:xfrm>
        </p:spPr>
      </p:pic>
    </p:spTree>
    <p:extLst>
      <p:ext uri="{BB962C8B-B14F-4D97-AF65-F5344CB8AC3E}">
        <p14:creationId xmlns:p14="http://schemas.microsoft.com/office/powerpoint/2010/main" val="78588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do you think? Is this progression probable?</a:t>
            </a:r>
          </a:p>
        </p:txBody>
      </p:sp>
    </p:spTree>
    <p:extLst>
      <p:ext uri="{BB962C8B-B14F-4D97-AF65-F5344CB8AC3E}">
        <p14:creationId xmlns:p14="http://schemas.microsoft.com/office/powerpoint/2010/main" val="2106352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Homo sapiens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endParaRPr lang="en-US" dirty="0"/>
          </a:p>
          <a:p>
            <a:r>
              <a:rPr lang="en-US" sz="2400" b="1" dirty="0"/>
              <a:t>Originated in Africa ~200,000 </a:t>
            </a:r>
            <a:r>
              <a:rPr lang="en-US" sz="2400" b="1" dirty="0" err="1"/>
              <a:t>ya</a:t>
            </a:r>
            <a:r>
              <a:rPr lang="en-US" sz="2400" b="1" dirty="0"/>
              <a:t> &amp; spread throughout Europe and Asia ~100,000 </a:t>
            </a:r>
            <a:r>
              <a:rPr lang="en-US" sz="2400" b="1" dirty="0" err="1"/>
              <a:t>ya</a:t>
            </a:r>
            <a:r>
              <a:rPr lang="en-US" sz="2400" b="1" dirty="0"/>
              <a:t> </a:t>
            </a:r>
          </a:p>
          <a:p>
            <a:pPr indent="-342900"/>
            <a:r>
              <a:rPr lang="en-US" sz="2400" b="1" dirty="0"/>
              <a:t>Large brains, ~1300 cm3 </a:t>
            </a:r>
          </a:p>
          <a:p>
            <a:pPr indent="-342900"/>
            <a:r>
              <a:rPr lang="en-US" sz="2400" b="1" dirty="0"/>
              <a:t>Lighter skeletons, smaller teeth </a:t>
            </a:r>
          </a:p>
          <a:p>
            <a:pPr indent="-342900"/>
            <a:r>
              <a:rPr lang="en-US" sz="2400" b="1" dirty="0"/>
              <a:t>Complex brain allowed development of structured social interactions </a:t>
            </a:r>
          </a:p>
          <a:p>
            <a:pPr indent="-342900"/>
            <a:r>
              <a:rPr lang="en-US" sz="2400" b="1" dirty="0"/>
              <a:t>Over course of history transitioned from hunter-gatherers to agriculture (~12,000 years)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833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Homo sapiens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More people meant more disease</a:t>
            </a:r>
          </a:p>
          <a:p>
            <a:endParaRPr lang="en-US" sz="2400" b="1" dirty="0"/>
          </a:p>
          <a:p>
            <a:r>
              <a:rPr lang="en-US" sz="2400" b="1" dirty="0"/>
              <a:t>8000 BC ~0.2 people/square mile </a:t>
            </a:r>
          </a:p>
          <a:p>
            <a:r>
              <a:rPr lang="en-US" sz="2400" b="1" dirty="0"/>
              <a:t>4000 BC 4 people/square mile</a:t>
            </a:r>
          </a:p>
          <a:p>
            <a:endParaRPr lang="en-US" sz="2400" b="1" dirty="0"/>
          </a:p>
          <a:p>
            <a:r>
              <a:rPr lang="en-US" sz="2400" b="1" dirty="0"/>
              <a:t>Cultural revolution = tool-making </a:t>
            </a:r>
          </a:p>
          <a:p>
            <a:r>
              <a:rPr lang="en-US" sz="2400" b="1" dirty="0"/>
              <a:t>Agricultural revolution</a:t>
            </a:r>
          </a:p>
          <a:p>
            <a:r>
              <a:rPr lang="en-US" sz="2400" b="1" dirty="0"/>
              <a:t> Industrial (Scientific) revolution</a:t>
            </a:r>
          </a:p>
        </p:txBody>
      </p:sp>
    </p:spTree>
    <p:extLst>
      <p:ext uri="{BB962C8B-B14F-4D97-AF65-F5344CB8AC3E}">
        <p14:creationId xmlns:p14="http://schemas.microsoft.com/office/powerpoint/2010/main" val="11788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do you think? Why is Homo sapiens the </a:t>
            </a:r>
            <a:r>
              <a:rPr lang="en-US" sz="2800" b="1" dirty="0" err="1"/>
              <a:t>hominin</a:t>
            </a:r>
            <a:r>
              <a:rPr lang="en-US" sz="2800" b="1" dirty="0"/>
              <a:t> with the most epidemics and diseases?</a:t>
            </a:r>
          </a:p>
        </p:txBody>
      </p:sp>
    </p:spTree>
    <p:extLst>
      <p:ext uri="{BB962C8B-B14F-4D97-AF65-F5344CB8AC3E}">
        <p14:creationId xmlns:p14="http://schemas.microsoft.com/office/powerpoint/2010/main" val="4238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sz="2800" b="1" dirty="0"/>
              <a:t>1)External factors </a:t>
            </a:r>
          </a:p>
          <a:p>
            <a:r>
              <a:rPr lang="en-US" sz="2800" b="1" dirty="0"/>
              <a:t>availability/types of food (vegetarian </a:t>
            </a:r>
            <a:r>
              <a:rPr lang="en-US" sz="2800" b="1" dirty="0" err="1"/>
              <a:t>vs</a:t>
            </a:r>
            <a:r>
              <a:rPr lang="en-US" sz="2800" b="1" dirty="0"/>
              <a:t> meat?) </a:t>
            </a:r>
          </a:p>
          <a:p>
            <a:r>
              <a:rPr lang="en-US" sz="2800" b="1" dirty="0"/>
              <a:t>space </a:t>
            </a:r>
          </a:p>
          <a:p>
            <a:pPr marL="68580" indent="0">
              <a:buNone/>
            </a:pPr>
            <a:endParaRPr lang="en-US" sz="2800" b="1" dirty="0"/>
          </a:p>
          <a:p>
            <a:pPr marL="68580" indent="0">
              <a:buNone/>
            </a:pPr>
            <a:r>
              <a:rPr lang="en-US" sz="2800" b="1" dirty="0"/>
              <a:t>2)Internal factors </a:t>
            </a:r>
          </a:p>
          <a:p>
            <a:r>
              <a:rPr lang="en-US" sz="2800" b="1" dirty="0"/>
              <a:t>lower birth rate (nomadic vs. sedentary) </a:t>
            </a:r>
          </a:p>
          <a:p>
            <a:r>
              <a:rPr lang="en-US" sz="2800" b="1" dirty="0"/>
              <a:t>infanticide </a:t>
            </a:r>
          </a:p>
          <a:p>
            <a:r>
              <a:rPr lang="en-US" sz="2800" b="1" dirty="0"/>
              <a:t>virulence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9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civilization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03860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More sedentary life-live in one area</a:t>
            </a:r>
          </a:p>
          <a:p>
            <a:r>
              <a:rPr lang="en-US" sz="2400" b="1" dirty="0"/>
              <a:t>Irrigation spread contaminated water</a:t>
            </a:r>
          </a:p>
          <a:p>
            <a:r>
              <a:rPr lang="en-US" sz="2400" b="1" dirty="0"/>
              <a:t>Agriculture gave close quarters with animals-zoonotic parasites</a:t>
            </a:r>
          </a:p>
          <a:p>
            <a:r>
              <a:rPr lang="en-US" sz="2400" b="1" dirty="0"/>
              <a:t>Cities had waste problems with “night soil”</a:t>
            </a:r>
          </a:p>
          <a:p>
            <a:r>
              <a:rPr lang="en-US" sz="2400" b="1" dirty="0"/>
              <a:t>Trade and commerce routes spread epidemics</a:t>
            </a:r>
          </a:p>
          <a:p>
            <a:r>
              <a:rPr lang="en-US" sz="2400" b="1" dirty="0"/>
              <a:t>Migration &amp; climate change lead to new ecological niches (&amp; exposure to parasites) </a:t>
            </a:r>
          </a:p>
          <a:p>
            <a:r>
              <a:rPr lang="en-US" sz="2400" b="1" dirty="0"/>
              <a:t>Development of tools which lead to change in diet and social structure  </a:t>
            </a:r>
          </a:p>
          <a:p>
            <a:r>
              <a:rPr lang="en-US" sz="2400" b="1" dirty="0"/>
              <a:t>Increase in population density (ease of transmission &amp; increase in virulence in diseases)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7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1. Innate- born with- skin, mucous, fever</a:t>
            </a:r>
          </a:p>
          <a:p>
            <a:pPr marL="68580" indent="0">
              <a:buNone/>
            </a:pPr>
            <a:endParaRPr lang="en-US" sz="2800" b="1" dirty="0"/>
          </a:p>
          <a:p>
            <a:r>
              <a:rPr lang="en-US" sz="2800" b="1" dirty="0"/>
              <a:t>2. Acquired- something you get- antibodies, vaccines</a:t>
            </a:r>
          </a:p>
        </p:txBody>
      </p:sp>
    </p:spTree>
    <p:extLst>
      <p:ext uri="{BB962C8B-B14F-4D97-AF65-F5344CB8AC3E}">
        <p14:creationId xmlns:p14="http://schemas.microsoft.com/office/powerpoint/2010/main" val="1967290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epidemics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9067800" cy="373380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en-US" sz="3200" b="1" dirty="0"/>
          </a:p>
          <a:p>
            <a:r>
              <a:rPr lang="en-US" sz="3200" b="1" dirty="0"/>
              <a:t>Smallpox- killed pharaohs 1580 BC</a:t>
            </a:r>
          </a:p>
          <a:p>
            <a:r>
              <a:rPr lang="en-US" sz="3200" b="1" dirty="0"/>
              <a:t>Cholera- bacteria that causes dehydration by diarrhea</a:t>
            </a:r>
          </a:p>
          <a:p>
            <a:r>
              <a:rPr lang="en-US" sz="3200" b="1" dirty="0"/>
              <a:t>Malaria- climate change extending mosquito habitat</a:t>
            </a:r>
          </a:p>
          <a:p>
            <a:r>
              <a:rPr lang="en-US" sz="3200" b="1" dirty="0"/>
              <a:t>Bubonic plague-killed 1/3 of Europe</a:t>
            </a:r>
          </a:p>
          <a:p>
            <a:r>
              <a:rPr lang="en-US" sz="3200" b="1" dirty="0"/>
              <a:t>Influenza- has killed 20 million people</a:t>
            </a:r>
          </a:p>
          <a:p>
            <a:r>
              <a:rPr lang="en-US" sz="3200" b="1" dirty="0"/>
              <a:t>Parasites</a:t>
            </a:r>
          </a:p>
          <a:p>
            <a:pPr marL="6858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6721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What do you think? How have these epidemics affected the evolution of hominids/</a:t>
            </a:r>
            <a:r>
              <a:rPr lang="en-US" sz="2400" b="1" dirty="0" err="1"/>
              <a:t>hominins</a:t>
            </a:r>
            <a:r>
              <a:rPr lang="en-US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4694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What do you think? Are epidemics and diseases a form of population control? Should we continue to use medicines at the risk of making resistant pathogens?</a:t>
            </a:r>
          </a:p>
        </p:txBody>
      </p:sp>
    </p:spTree>
    <p:extLst>
      <p:ext uri="{BB962C8B-B14F-4D97-AF65-F5344CB8AC3E}">
        <p14:creationId xmlns:p14="http://schemas.microsoft.com/office/powerpoint/2010/main" val="346726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Divergent evolution in butterflies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7638"/>
            <a:ext cx="5838825" cy="4460862"/>
          </a:xfrm>
        </p:spPr>
      </p:pic>
    </p:spTree>
    <p:extLst>
      <p:ext uri="{BB962C8B-B14F-4D97-AF65-F5344CB8AC3E}">
        <p14:creationId xmlns:p14="http://schemas.microsoft.com/office/powerpoint/2010/main" val="310644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Thank you Dr. Simon</a:t>
            </a:r>
          </a:p>
        </p:txBody>
      </p:sp>
    </p:spTree>
    <p:extLst>
      <p:ext uri="{BB962C8B-B14F-4D97-AF65-F5344CB8AC3E}">
        <p14:creationId xmlns:p14="http://schemas.microsoft.com/office/powerpoint/2010/main" val="182419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Divergent evolution in butterflies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76400"/>
            <a:ext cx="6157379" cy="4897041"/>
          </a:xfrm>
        </p:spPr>
      </p:pic>
    </p:spTree>
    <p:extLst>
      <p:ext uri="{BB962C8B-B14F-4D97-AF65-F5344CB8AC3E}">
        <p14:creationId xmlns:p14="http://schemas.microsoft.com/office/powerpoint/2010/main" val="404896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general, ends specific</a:t>
            </a:r>
          </a:p>
          <a:p>
            <a:r>
              <a:rPr lang="en-US" dirty="0"/>
              <a:t>Domain 		</a:t>
            </a:r>
            <a:r>
              <a:rPr lang="en-US" dirty="0" err="1"/>
              <a:t>Eukarya</a:t>
            </a:r>
            <a:endParaRPr lang="en-US" dirty="0"/>
          </a:p>
          <a:p>
            <a:r>
              <a:rPr lang="en-US" dirty="0"/>
              <a:t>Kingdom		</a:t>
            </a:r>
            <a:r>
              <a:rPr lang="en-US" dirty="0" err="1"/>
              <a:t>Animalia</a:t>
            </a:r>
            <a:endParaRPr lang="en-US" dirty="0"/>
          </a:p>
          <a:p>
            <a:r>
              <a:rPr lang="en-US" dirty="0"/>
              <a:t>Phylum		</a:t>
            </a:r>
            <a:r>
              <a:rPr lang="en-US" dirty="0" err="1"/>
              <a:t>Chordata</a:t>
            </a:r>
            <a:endParaRPr lang="en-US" dirty="0"/>
          </a:p>
          <a:p>
            <a:r>
              <a:rPr lang="en-US" dirty="0"/>
              <a:t>Class			Mammalia</a:t>
            </a:r>
          </a:p>
          <a:p>
            <a:r>
              <a:rPr lang="en-US" dirty="0"/>
              <a:t>Order		Primate	</a:t>
            </a:r>
          </a:p>
          <a:p>
            <a:r>
              <a:rPr lang="en-US" dirty="0"/>
              <a:t>Family		</a:t>
            </a:r>
            <a:r>
              <a:rPr lang="en-US" dirty="0" err="1"/>
              <a:t>Hominidae</a:t>
            </a:r>
            <a:r>
              <a:rPr lang="en-US" dirty="0"/>
              <a:t> </a:t>
            </a:r>
          </a:p>
          <a:p>
            <a:r>
              <a:rPr lang="en-US" dirty="0"/>
              <a:t>Genus 		Homo</a:t>
            </a:r>
          </a:p>
          <a:p>
            <a:r>
              <a:rPr lang="en-US" dirty="0"/>
              <a:t>Species		sapiens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27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Homonid</a:t>
            </a:r>
            <a:r>
              <a:rPr lang="en-US" dirty="0"/>
              <a:t>- all ancestors, including apes</a:t>
            </a:r>
          </a:p>
          <a:p>
            <a:endParaRPr lang="en-US" dirty="0"/>
          </a:p>
          <a:p>
            <a:r>
              <a:rPr lang="en-US" dirty="0" err="1"/>
              <a:t>Homonin</a:t>
            </a:r>
            <a:r>
              <a:rPr lang="en-US" dirty="0"/>
              <a:t>- only human ancestors</a:t>
            </a:r>
          </a:p>
        </p:txBody>
      </p:sp>
    </p:spTree>
    <p:extLst>
      <p:ext uri="{BB962C8B-B14F-4D97-AF65-F5344CB8AC3E}">
        <p14:creationId xmlns:p14="http://schemas.microsoft.com/office/powerpoint/2010/main" val="178971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US" dirty="0"/>
              <a:t>Phylogeny of Primates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92382"/>
            <a:ext cx="40386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/>
              <a:t>• Humans diverged from Chimpanzees ~5.5 </a:t>
            </a:r>
            <a:r>
              <a:rPr lang="en-US" sz="2800" b="1" dirty="0" err="1"/>
              <a:t>mya</a:t>
            </a:r>
            <a:r>
              <a:rPr lang="en-US" sz="2800" b="1" dirty="0"/>
              <a:t> </a:t>
            </a:r>
          </a:p>
          <a:p>
            <a:pPr marL="0" indent="0">
              <a:buNone/>
            </a:pPr>
            <a:r>
              <a:rPr lang="en-US" sz="2800" b="1" dirty="0"/>
              <a:t>• (Humans &amp; Chimps shared a Last Common Ancestor that existed ~5.5 </a:t>
            </a:r>
            <a:r>
              <a:rPr lang="en-US" sz="2800" b="1" dirty="0" err="1"/>
              <a:t>mya</a:t>
            </a:r>
            <a:r>
              <a:rPr lang="en-US" sz="2800" b="1" dirty="0"/>
              <a:t>)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1371600"/>
            <a:ext cx="4786745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6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/>
          </a:bodyPr>
          <a:lstStyle/>
          <a:p>
            <a:r>
              <a:rPr lang="en-US" dirty="0"/>
              <a:t>Nomenclature (look at the suffix)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8258"/>
            <a:ext cx="7620000" cy="54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4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</a:t>
            </a:r>
            <a:r>
              <a:rPr lang="en-US" dirty="0" err="1"/>
              <a:t>Hominin</a:t>
            </a:r>
            <a:r>
              <a:rPr lang="en-US" dirty="0"/>
              <a:t> Evolution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457200" indent="-457200"/>
            <a:r>
              <a:rPr lang="en-US" sz="2800" b="1" dirty="0"/>
              <a:t> progression is not linear </a:t>
            </a:r>
          </a:p>
          <a:p>
            <a:pPr marL="0" indent="0">
              <a:buNone/>
            </a:pPr>
            <a:r>
              <a:rPr lang="en-US" sz="2800" b="1" dirty="0"/>
              <a:t>• during much of </a:t>
            </a:r>
            <a:r>
              <a:rPr lang="en-US" sz="2800" b="1" dirty="0" err="1"/>
              <a:t>hominin</a:t>
            </a:r>
            <a:r>
              <a:rPr lang="en-US" sz="2800" b="1" dirty="0"/>
              <a:t> evolution, multiple species coexisted </a:t>
            </a:r>
          </a:p>
          <a:p>
            <a:pPr marL="0" indent="0">
              <a:buNone/>
            </a:pPr>
            <a:r>
              <a:rPr lang="en-US" sz="2800" b="1" dirty="0"/>
              <a:t>• most species are now extinct </a:t>
            </a:r>
          </a:p>
          <a:p>
            <a:pPr marL="0" indent="0">
              <a:buNone/>
            </a:pPr>
            <a:r>
              <a:rPr lang="en-US" sz="2800" b="1" dirty="0"/>
              <a:t>• </a:t>
            </a:r>
            <a:r>
              <a:rPr lang="en-US" sz="2800" b="1" i="1" dirty="0"/>
              <a:t>Homo sapiens </a:t>
            </a:r>
            <a:r>
              <a:rPr lang="en-US" sz="2800" b="1" dirty="0"/>
              <a:t>sole representatives &lt;30,000 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32181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186</TotalTime>
  <Words>809</Words>
  <Application>Microsoft Office PowerPoint</Application>
  <PresentationFormat>On-screen Show (4:3)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Gill Sans MT</vt:lpstr>
      <vt:lpstr>Wingdings 3</vt:lpstr>
      <vt:lpstr>Urban Pop</vt:lpstr>
      <vt:lpstr>Human Evolution</vt:lpstr>
      <vt:lpstr>Divergent evolution- starts the same, then the differences add up</vt:lpstr>
      <vt:lpstr>Divergent evolution in butterflies</vt:lpstr>
      <vt:lpstr>Divergent evolution in butterflies</vt:lpstr>
      <vt:lpstr>Human Taxonomy</vt:lpstr>
      <vt:lpstr>Vocab</vt:lpstr>
      <vt:lpstr>Phylogeny of Primates</vt:lpstr>
      <vt:lpstr>Nomenclature (look at the suffix)</vt:lpstr>
      <vt:lpstr>Overview of Hominin Evolution</vt:lpstr>
      <vt:lpstr>PowerPoint Presentation</vt:lpstr>
      <vt:lpstr> Possible Early Hominin</vt:lpstr>
      <vt:lpstr>PowerPoint Presentation</vt:lpstr>
      <vt:lpstr>Ardipthecus ramidus “Ardi” </vt:lpstr>
      <vt:lpstr> Australopithecus afarensis  “Lucy” </vt:lpstr>
      <vt:lpstr>History</vt:lpstr>
      <vt:lpstr> Homo habilis “Handy man” </vt:lpstr>
      <vt:lpstr> Homo erectus </vt:lpstr>
      <vt:lpstr>Homo erectus</vt:lpstr>
      <vt:lpstr>H. neanderthalensis</vt:lpstr>
      <vt:lpstr>PowerPoint Presentation</vt:lpstr>
      <vt:lpstr>Homo sapiens</vt:lpstr>
      <vt:lpstr>Homo sapiens</vt:lpstr>
      <vt:lpstr>PowerPoint Presentation</vt:lpstr>
      <vt:lpstr>Carrying Capacity</vt:lpstr>
      <vt:lpstr>Effects of civilization</vt:lpstr>
      <vt:lpstr>Immunity</vt:lpstr>
      <vt:lpstr>Major epidemics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Evolution</dc:title>
  <dc:creator>User</dc:creator>
  <cp:lastModifiedBy>Stephanie Brubeck</cp:lastModifiedBy>
  <cp:revision>13</cp:revision>
  <dcterms:created xsi:type="dcterms:W3CDTF">2013-04-23T06:03:04Z</dcterms:created>
  <dcterms:modified xsi:type="dcterms:W3CDTF">2017-02-24T16:50:34Z</dcterms:modified>
</cp:coreProperties>
</file>