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76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5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34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97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7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6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5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4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2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0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1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4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7A08073-B208-46B3-AB50-BE6BE6D16CA5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24F4666-C91B-445C-AE4A-ACEB3418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09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 Expression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1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Pre-mRNA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42575"/>
            <a:ext cx="10554574" cy="4321480"/>
          </a:xfrm>
        </p:spPr>
        <p:txBody>
          <a:bodyPr>
            <a:normAutofit/>
          </a:bodyPr>
          <a:lstStyle/>
          <a:p>
            <a:r>
              <a:rPr lang="en-US" dirty="0"/>
              <a:t>Introns and exons can be used to describe both DNA and RNA that are transcribed</a:t>
            </a:r>
          </a:p>
          <a:p>
            <a:endParaRPr lang="en-US" dirty="0"/>
          </a:p>
          <a:p>
            <a:r>
              <a:rPr lang="en-US" dirty="0"/>
              <a:t>Pre-mRNA contains a form of messenger RNA that has the introns and exons</a:t>
            </a:r>
          </a:p>
          <a:p>
            <a:endParaRPr lang="en-US" dirty="0"/>
          </a:p>
          <a:p>
            <a:r>
              <a:rPr lang="en-US" dirty="0"/>
              <a:t>Spliceosomes  and </a:t>
            </a:r>
            <a:r>
              <a:rPr lang="en-US" dirty="0" err="1"/>
              <a:t>snurps</a:t>
            </a:r>
            <a:r>
              <a:rPr lang="en-US" dirty="0"/>
              <a:t>, </a:t>
            </a:r>
            <a:r>
              <a:rPr lang="en-US" dirty="0" err="1"/>
              <a:t>snRNPs</a:t>
            </a:r>
            <a:r>
              <a:rPr lang="en-US" dirty="0"/>
              <a:t>- small nuclear </a:t>
            </a:r>
            <a:r>
              <a:rPr lang="en-US" dirty="0" err="1"/>
              <a:t>ribonuclearproteins</a:t>
            </a:r>
            <a:r>
              <a:rPr lang="en-US" dirty="0"/>
              <a:t>, cut out the introns to make mRNA</a:t>
            </a:r>
          </a:p>
          <a:p>
            <a:endParaRPr lang="en-US" dirty="0"/>
          </a:p>
          <a:p>
            <a:r>
              <a:rPr lang="en-US" dirty="0"/>
              <a:t>Now we have a ribosomal enzyme that is not a protein</a:t>
            </a:r>
          </a:p>
          <a:p>
            <a:r>
              <a:rPr lang="en-US" dirty="0"/>
              <a:t>It is made of RNA and called ribozyme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25" y="365125"/>
            <a:ext cx="7890913" cy="6106319"/>
          </a:xfrm>
        </p:spPr>
      </p:pic>
    </p:spTree>
    <p:extLst>
      <p:ext uri="{BB962C8B-B14F-4D97-AF65-F5344CB8AC3E}">
        <p14:creationId xmlns:p14="http://schemas.microsoft.com/office/powerpoint/2010/main" val="323785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and </a:t>
            </a:r>
            <a:r>
              <a:rPr lang="en-US" dirty="0" err="1"/>
              <a:t>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can turn on and off different genes based on what the cell needs</a:t>
            </a:r>
          </a:p>
          <a:p>
            <a:endParaRPr lang="en-US" dirty="0"/>
          </a:p>
          <a:p>
            <a:r>
              <a:rPr lang="en-US" dirty="0"/>
              <a:t>Only some genes are used in each cell at a time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Allows cell differentiation- specialization of cells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Made with homeotic genes- regulatory genes the determine where specific structures go</a:t>
            </a:r>
          </a:p>
        </p:txBody>
      </p:sp>
    </p:spTree>
    <p:extLst>
      <p:ext uri="{BB962C8B-B14F-4D97-AF65-F5344CB8AC3E}">
        <p14:creationId xmlns:p14="http://schemas.microsoft.com/office/powerpoint/2010/main" val="2443769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Drosophila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Homeobox</a:t>
            </a:r>
            <a:r>
              <a:rPr lang="en-US" dirty="0"/>
              <a:t>- DNA sequence the codes for proteins to regulate patterns of development</a:t>
            </a:r>
          </a:p>
          <a:p>
            <a:endParaRPr lang="en-US" dirty="0"/>
          </a:p>
          <a:p>
            <a:r>
              <a:rPr lang="en-US" dirty="0"/>
              <a:t>Scientists can move these in fruit flies to watch what happens</a:t>
            </a:r>
          </a:p>
          <a:p>
            <a:r>
              <a:rPr lang="en-US" dirty="0" err="1"/>
              <a:t>Homeoboxes</a:t>
            </a:r>
            <a:r>
              <a:rPr lang="en-US" dirty="0"/>
              <a:t> can be deleted, substituted, translocated (moved else where), and copied producing different phenotypes than normal</a:t>
            </a:r>
          </a:p>
        </p:txBody>
      </p:sp>
    </p:spTree>
    <p:extLst>
      <p:ext uri="{BB962C8B-B14F-4D97-AF65-F5344CB8AC3E}">
        <p14:creationId xmlns:p14="http://schemas.microsoft.com/office/powerpoint/2010/main" val="257319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025" y="672847"/>
            <a:ext cx="6108541" cy="576418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3541" y="2222287"/>
            <a:ext cx="5194583" cy="3638764"/>
          </a:xfrm>
        </p:spPr>
        <p:txBody>
          <a:bodyPr/>
          <a:lstStyle/>
          <a:p>
            <a:r>
              <a:rPr lang="en-US" dirty="0" err="1"/>
              <a:t>Homeobox</a:t>
            </a:r>
            <a:r>
              <a:rPr lang="en-US" dirty="0"/>
              <a:t> copied and put in creates three sets of wings instead of the normal one set</a:t>
            </a:r>
          </a:p>
        </p:txBody>
      </p:sp>
    </p:spTree>
    <p:extLst>
      <p:ext uri="{BB962C8B-B14F-4D97-AF65-F5344CB8AC3E}">
        <p14:creationId xmlns:p14="http://schemas.microsoft.com/office/powerpoint/2010/main" val="59819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976" y="250505"/>
            <a:ext cx="3642864" cy="604895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10000" y="2184709"/>
            <a:ext cx="5194583" cy="3638764"/>
          </a:xfrm>
        </p:spPr>
        <p:txBody>
          <a:bodyPr/>
          <a:lstStyle/>
          <a:p>
            <a:r>
              <a:rPr lang="en-US" dirty="0"/>
              <a:t>Translocated </a:t>
            </a:r>
            <a:r>
              <a:rPr lang="en-US" dirty="0" err="1"/>
              <a:t>homeobox</a:t>
            </a:r>
            <a:r>
              <a:rPr lang="en-US" dirty="0"/>
              <a:t> got placed somewhere else, so legs are grown from the fly’s face</a:t>
            </a:r>
          </a:p>
        </p:txBody>
      </p:sp>
    </p:spTree>
    <p:extLst>
      <p:ext uri="{BB962C8B-B14F-4D97-AF65-F5344CB8AC3E}">
        <p14:creationId xmlns:p14="http://schemas.microsoft.com/office/powerpoint/2010/main" val="3256622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Proto-oncogenes- regulate cell growth, division, and adherence of cells to each other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Oncogene- gene that can cause uncontrolled cell division</a:t>
            </a:r>
          </a:p>
          <a:p>
            <a:endParaRPr lang="en-US" dirty="0"/>
          </a:p>
          <a:p>
            <a:r>
              <a:rPr lang="en-US" dirty="0"/>
              <a:t>Tumor-suppressor genes- code for proteins to prevent cell division from occurring too often</a:t>
            </a:r>
          </a:p>
        </p:txBody>
      </p:sp>
    </p:spTree>
    <p:extLst>
      <p:ext uri="{BB962C8B-B14F-4D97-AF65-F5344CB8AC3E}">
        <p14:creationId xmlns:p14="http://schemas.microsoft.com/office/powerpoint/2010/main" val="2370868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3" y="2122674"/>
            <a:ext cx="10211551" cy="4049271"/>
          </a:xfrm>
        </p:spPr>
      </p:pic>
    </p:spTree>
    <p:extLst>
      <p:ext uri="{BB962C8B-B14F-4D97-AF65-F5344CB8AC3E}">
        <p14:creationId xmlns:p14="http://schemas.microsoft.com/office/powerpoint/2010/main" val="932596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Tumor- tumor-suppressor genes were damaged and cell divide uncontrolled</a:t>
            </a:r>
          </a:p>
          <a:p>
            <a:endParaRPr lang="en-US" dirty="0"/>
          </a:p>
          <a:p>
            <a:r>
              <a:rPr lang="en-US" dirty="0"/>
              <a:t>Density-dependent regulations are inhibited- usually stop dividing at 40 rounds or if too dense</a:t>
            </a:r>
          </a:p>
          <a:p>
            <a:endParaRPr lang="en-US" dirty="0"/>
          </a:p>
          <a:p>
            <a:r>
              <a:rPr lang="en-US" dirty="0"/>
              <a:t>Cancer keeps dividing because too many mutations in the DNA sequence of proto-oncogenes and tumor-suppressor genes</a:t>
            </a:r>
          </a:p>
          <a:p>
            <a:endParaRPr lang="en-US" dirty="0"/>
          </a:p>
          <a:p>
            <a:r>
              <a:rPr lang="en-US" dirty="0"/>
              <a:t>Metastasis- when the cancer cells start growing beyond the original site</a:t>
            </a:r>
          </a:p>
        </p:txBody>
      </p:sp>
    </p:spTree>
    <p:extLst>
      <p:ext uri="{BB962C8B-B14F-4D97-AF65-F5344CB8AC3E}">
        <p14:creationId xmlns:p14="http://schemas.microsoft.com/office/powerpoint/2010/main" val="3222027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Carcinogens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Substance that can induce or promote cancer</a:t>
            </a:r>
          </a:p>
          <a:p>
            <a:endParaRPr lang="en-US" dirty="0"/>
          </a:p>
          <a:p>
            <a:r>
              <a:rPr lang="en-US" dirty="0"/>
              <a:t>Mutagens- cause mutations in cells</a:t>
            </a:r>
          </a:p>
          <a:p>
            <a:endParaRPr lang="en-US" dirty="0"/>
          </a:p>
          <a:p>
            <a:r>
              <a:rPr lang="en-US" dirty="0"/>
              <a:t>Examples: tobacco smoke, asbestos, too much X-ray or UV radiation, too much sunlight, some viruses- especially in blood-forming tissues</a:t>
            </a:r>
          </a:p>
        </p:txBody>
      </p:sp>
    </p:spTree>
    <p:extLst>
      <p:ext uri="{BB962C8B-B14F-4D97-AF65-F5344CB8AC3E}">
        <p14:creationId xmlns:p14="http://schemas.microsoft.com/office/powerpoint/2010/main" val="380909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Genome- the complete genetic material contained in an individual</a:t>
            </a:r>
          </a:p>
          <a:p>
            <a:endParaRPr lang="en-US" dirty="0"/>
          </a:p>
          <a:p>
            <a:r>
              <a:rPr lang="en-US" dirty="0"/>
              <a:t>Gene expression- the activation, or “turning on” of a gene that results in transcription and the production of mRNA</a:t>
            </a:r>
          </a:p>
        </p:txBody>
      </p:sp>
    </p:spTree>
    <p:extLst>
      <p:ext uri="{BB962C8B-B14F-4D97-AF65-F5344CB8AC3E}">
        <p14:creationId xmlns:p14="http://schemas.microsoft.com/office/powerpoint/2010/main" val="2068733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Carcinomas- tumors in the skin and body organs</a:t>
            </a:r>
          </a:p>
          <a:p>
            <a:endParaRPr lang="en-US" dirty="0"/>
          </a:p>
          <a:p>
            <a:r>
              <a:rPr lang="en-US" dirty="0"/>
              <a:t>Sarcomas- tumors in bone and muscle</a:t>
            </a:r>
          </a:p>
          <a:p>
            <a:endParaRPr lang="en-US" dirty="0"/>
          </a:p>
          <a:p>
            <a:r>
              <a:rPr lang="en-US" dirty="0"/>
              <a:t>Lymphomas- tumors in the lymphatic system</a:t>
            </a:r>
          </a:p>
          <a:p>
            <a:endParaRPr lang="en-US" dirty="0"/>
          </a:p>
          <a:p>
            <a:r>
              <a:rPr lang="en-US" dirty="0"/>
              <a:t>Leukemia- tumors in blood-forming tissues</a:t>
            </a:r>
          </a:p>
        </p:txBody>
      </p:sp>
    </p:spTree>
    <p:extLst>
      <p:ext uri="{BB962C8B-B14F-4D97-AF65-F5344CB8AC3E}">
        <p14:creationId xmlns:p14="http://schemas.microsoft.com/office/powerpoint/2010/main" val="633409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Cancer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Carcinogen exposure </a:t>
            </a:r>
          </a:p>
          <a:p>
            <a:r>
              <a:rPr lang="en-US" dirty="0"/>
              <a:t>Not wearing PPE in science classes</a:t>
            </a:r>
          </a:p>
          <a:p>
            <a:r>
              <a:rPr lang="en-US" dirty="0"/>
              <a:t>Genetic predisposition</a:t>
            </a:r>
          </a:p>
          <a:p>
            <a:r>
              <a:rPr lang="en-US" dirty="0"/>
              <a:t>Some viruses- some viruses are oncogenes or cause mutations in proto-oncogenes to increase cell production to create more </a:t>
            </a:r>
            <a:r>
              <a:rPr lang="en-US"/>
              <a:t>virus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08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research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1990- start of Human Genome Project</a:t>
            </a:r>
          </a:p>
          <a:p>
            <a:endParaRPr lang="en-US" dirty="0"/>
          </a:p>
          <a:p>
            <a:r>
              <a:rPr lang="en-US" dirty="0"/>
              <a:t>1997- Dolly, first sheep clone born</a:t>
            </a:r>
          </a:p>
          <a:p>
            <a:endParaRPr lang="en-US" dirty="0"/>
          </a:p>
          <a:p>
            <a:r>
              <a:rPr lang="en-US" dirty="0"/>
              <a:t>2002- mouse genome finished</a:t>
            </a:r>
          </a:p>
          <a:p>
            <a:endParaRPr lang="en-US" dirty="0"/>
          </a:p>
          <a:p>
            <a:r>
              <a:rPr lang="en-US" dirty="0"/>
              <a:t>2003- human genome finished</a:t>
            </a:r>
          </a:p>
          <a:p>
            <a:endParaRPr lang="en-US" dirty="0"/>
          </a:p>
          <a:p>
            <a:r>
              <a:rPr lang="en-US" dirty="0"/>
              <a:t>2004- Koreans clone human embryos</a:t>
            </a:r>
          </a:p>
        </p:txBody>
      </p:sp>
    </p:spTree>
    <p:extLst>
      <p:ext uri="{BB962C8B-B14F-4D97-AF65-F5344CB8AC3E}">
        <p14:creationId xmlns:p14="http://schemas.microsoft.com/office/powerpoint/2010/main" val="112377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v </a:t>
            </a:r>
            <a:r>
              <a:rPr lang="en-US" dirty="0" err="1"/>
              <a:t>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Prokaryotes- have operons and cytoplasm is site of transcription and translation</a:t>
            </a:r>
          </a:p>
          <a:p>
            <a:r>
              <a:rPr lang="en-US" dirty="0"/>
              <a:t>Regulation based on transcription </a:t>
            </a:r>
          </a:p>
          <a:p>
            <a:endParaRPr lang="en-US" dirty="0"/>
          </a:p>
          <a:p>
            <a:r>
              <a:rPr lang="en-US" dirty="0"/>
              <a:t>Eukaryotes- have introns and exons, transcription is in the nucleus, translation is in the cytoplasm</a:t>
            </a:r>
          </a:p>
          <a:p>
            <a:r>
              <a:rPr lang="en-US" dirty="0"/>
              <a:t>Regulatory proteins are transcription factors</a:t>
            </a:r>
          </a:p>
          <a:p>
            <a:r>
              <a:rPr lang="en-US" dirty="0"/>
              <a:t>Enhancers- far from the promoter, where the transcription factors bind</a:t>
            </a:r>
          </a:p>
        </p:txBody>
      </p:sp>
    </p:spTree>
    <p:extLst>
      <p:ext uri="{BB962C8B-B14F-4D97-AF65-F5344CB8AC3E}">
        <p14:creationId xmlns:p14="http://schemas.microsoft.com/office/powerpoint/2010/main" val="391899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Prokaryotes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Escherichia coli</a:t>
            </a:r>
          </a:p>
          <a:p>
            <a:r>
              <a:rPr lang="en-US" dirty="0"/>
              <a:t>Bacterium</a:t>
            </a:r>
          </a:p>
          <a:p>
            <a:r>
              <a:rPr lang="en-US" dirty="0"/>
              <a:t>Studied by Francois Jacob and </a:t>
            </a:r>
            <a:r>
              <a:rPr lang="en-US" dirty="0" err="1"/>
              <a:t>Jacqes</a:t>
            </a:r>
            <a:r>
              <a:rPr lang="en-US" dirty="0"/>
              <a:t> Monod in the early 1960s</a:t>
            </a:r>
          </a:p>
          <a:p>
            <a:r>
              <a:rPr lang="en-US" dirty="0"/>
              <a:t>Discovered how genes control the metabolism of the sugar lactose</a:t>
            </a:r>
          </a:p>
        </p:txBody>
      </p:sp>
    </p:spTree>
    <p:extLst>
      <p:ext uri="{BB962C8B-B14F-4D97-AF65-F5344CB8AC3E}">
        <p14:creationId xmlns:p14="http://schemas.microsoft.com/office/powerpoint/2010/main" val="17303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Structural genes- DNA segment of genes that code for polypeptides</a:t>
            </a:r>
          </a:p>
          <a:p>
            <a:endParaRPr lang="en-US" dirty="0"/>
          </a:p>
          <a:p>
            <a:r>
              <a:rPr lang="en-US" dirty="0"/>
              <a:t>Promoter- DNA segment that is recognized by RNA polymerase to initiate transcription</a:t>
            </a:r>
          </a:p>
          <a:p>
            <a:endParaRPr lang="en-US" dirty="0"/>
          </a:p>
          <a:p>
            <a:r>
              <a:rPr lang="en-US" dirty="0"/>
              <a:t>Operator- DNA segment that controls the access of RNA polymerase to move along the structural genes</a:t>
            </a:r>
          </a:p>
          <a:p>
            <a:endParaRPr lang="en-US" dirty="0"/>
          </a:p>
          <a:p>
            <a:r>
              <a:rPr lang="en-US" dirty="0"/>
              <a:t>All three combined make an operon- series of genes that controls the products (polypeptides) and the regulatory enzymes of the genes</a:t>
            </a:r>
          </a:p>
        </p:txBody>
      </p:sp>
    </p:spTree>
    <p:extLst>
      <p:ext uri="{BB962C8B-B14F-4D97-AF65-F5344CB8AC3E}">
        <p14:creationId xmlns:p14="http://schemas.microsoft.com/office/powerpoint/2010/main" val="102526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Operons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Repressor-protein that inhibits genes from being expressed when attached to the operator</a:t>
            </a:r>
          </a:p>
          <a:p>
            <a:r>
              <a:rPr lang="en-US" dirty="0"/>
              <a:t>Coded for by regulator genes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Inducers- a molecule that binds to the repressor, releasing it from the operator, and induces transcription to begin</a:t>
            </a:r>
          </a:p>
        </p:txBody>
      </p:sp>
    </p:spTree>
    <p:extLst>
      <p:ext uri="{BB962C8B-B14F-4D97-AF65-F5344CB8AC3E}">
        <p14:creationId xmlns:p14="http://schemas.microsoft.com/office/powerpoint/2010/main" val="364504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Lac</a:t>
            </a:r>
            <a:r>
              <a:rPr lang="en-US" dirty="0"/>
              <a:t> operon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3031299"/>
            <a:ext cx="10554574" cy="3707704"/>
          </a:xfrm>
        </p:spPr>
        <p:txBody>
          <a:bodyPr>
            <a:normAutofit/>
          </a:bodyPr>
          <a:lstStyle/>
          <a:p>
            <a:r>
              <a:rPr lang="en-US" dirty="0"/>
              <a:t>Prokaryotic example- </a:t>
            </a:r>
            <a:r>
              <a:rPr lang="en-US" i="1" dirty="0"/>
              <a:t>lac</a:t>
            </a:r>
            <a:r>
              <a:rPr lang="en-US" dirty="0"/>
              <a:t> operon- structural genes code of the enzymes that control lactose metabolism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lactose was absent, the enzymes were not expressed because a repressor protein was attached to the operator</a:t>
            </a:r>
          </a:p>
          <a:p>
            <a:endParaRPr lang="en-US" dirty="0"/>
          </a:p>
          <a:p>
            <a:r>
              <a:rPr lang="en-US" dirty="0"/>
              <a:t>When lactose is present, the enzymes were expressed because it binds to the repressor and removes it from the operator allowing transcription</a:t>
            </a:r>
          </a:p>
          <a:p>
            <a:endParaRPr lang="en-US" dirty="0"/>
          </a:p>
          <a:p>
            <a:r>
              <a:rPr lang="en-US" dirty="0"/>
              <a:t>Here lactose acts as the inducer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26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66" y="853868"/>
            <a:ext cx="9122947" cy="5529059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02639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Eukaryotes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Euchromatin</a:t>
            </a:r>
            <a:r>
              <a:rPr lang="en-US" dirty="0"/>
              <a:t>- uncoiled section of DNA that allows transcription</a:t>
            </a:r>
          </a:p>
          <a:p>
            <a:endParaRPr lang="en-US" dirty="0"/>
          </a:p>
          <a:p>
            <a:r>
              <a:rPr lang="en-US" dirty="0"/>
              <a:t>After the promoter, have the introns and exons</a:t>
            </a:r>
          </a:p>
          <a:p>
            <a:endParaRPr lang="en-US" dirty="0"/>
          </a:p>
          <a:p>
            <a:r>
              <a:rPr lang="en-US" dirty="0"/>
              <a:t>Introns- transcribed but not translated, the ones that get cut out</a:t>
            </a:r>
          </a:p>
          <a:p>
            <a:endParaRPr lang="en-US" dirty="0"/>
          </a:p>
          <a:p>
            <a:r>
              <a:rPr lang="en-US" dirty="0"/>
              <a:t>Exons- get transcribed and translated</a:t>
            </a:r>
          </a:p>
          <a:p>
            <a:endParaRPr lang="en-US" dirty="0"/>
          </a:p>
          <a:p>
            <a:r>
              <a:rPr lang="en-US" dirty="0"/>
              <a:t>Because transcription is in the nucleus and translation is in the cytoplasm, the physical separation of the nuclear envelope allows more chances to control gene expression</a:t>
            </a:r>
          </a:p>
        </p:txBody>
      </p:sp>
    </p:spTree>
    <p:extLst>
      <p:ext uri="{BB962C8B-B14F-4D97-AF65-F5344CB8AC3E}">
        <p14:creationId xmlns:p14="http://schemas.microsoft.com/office/powerpoint/2010/main" val="108446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207</TotalTime>
  <Words>738</Words>
  <Application>Microsoft Office PowerPoint</Application>
  <PresentationFormat>Widescreen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2</vt:lpstr>
      <vt:lpstr>Quotable</vt:lpstr>
      <vt:lpstr>Gene Expression</vt:lpstr>
      <vt:lpstr>Vocab</vt:lpstr>
      <vt:lpstr>Pro v Eu</vt:lpstr>
      <vt:lpstr>Prokaryotes</vt:lpstr>
      <vt:lpstr>DNA segments</vt:lpstr>
      <vt:lpstr>2 types of Operons</vt:lpstr>
      <vt:lpstr>Lac operon</vt:lpstr>
      <vt:lpstr>PowerPoint Presentation</vt:lpstr>
      <vt:lpstr>Eukaryotes</vt:lpstr>
      <vt:lpstr>Pre-mRNA</vt:lpstr>
      <vt:lpstr>PowerPoint Presentation</vt:lpstr>
      <vt:lpstr>Pro and Eu</vt:lpstr>
      <vt:lpstr>Drosophila</vt:lpstr>
      <vt:lpstr>PowerPoint Presentation</vt:lpstr>
      <vt:lpstr>PowerPoint Presentation</vt:lpstr>
      <vt:lpstr>Regulators</vt:lpstr>
      <vt:lpstr>PowerPoint Presentation</vt:lpstr>
      <vt:lpstr>Cancer</vt:lpstr>
      <vt:lpstr>Carcinogens</vt:lpstr>
      <vt:lpstr>Types of cancer</vt:lpstr>
      <vt:lpstr>Cancer risks</vt:lpstr>
      <vt:lpstr>DNA research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Expression</dc:title>
  <dc:creator>Stephanie</dc:creator>
  <cp:lastModifiedBy>Stephanie Brubeck</cp:lastModifiedBy>
  <cp:revision>13</cp:revision>
  <dcterms:created xsi:type="dcterms:W3CDTF">2016-02-21T02:47:53Z</dcterms:created>
  <dcterms:modified xsi:type="dcterms:W3CDTF">2017-01-30T17:28:25Z</dcterms:modified>
</cp:coreProperties>
</file>