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7" r:id="rId3"/>
    <p:sldId id="278" r:id="rId4"/>
    <p:sldId id="257" r:id="rId5"/>
    <p:sldId id="258" r:id="rId6"/>
    <p:sldId id="262" r:id="rId7"/>
    <p:sldId id="261" r:id="rId8"/>
    <p:sldId id="259" r:id="rId9"/>
    <p:sldId id="260" r:id="rId10"/>
    <p:sldId id="263" r:id="rId11"/>
    <p:sldId id="264" r:id="rId12"/>
    <p:sldId id="276" r:id="rId13"/>
    <p:sldId id="274" r:id="rId14"/>
    <p:sldId id="275" r:id="rId15"/>
    <p:sldId id="273" r:id="rId16"/>
    <p:sldId id="265" r:id="rId17"/>
    <p:sldId id="268" r:id="rId18"/>
    <p:sldId id="269" r:id="rId19"/>
    <p:sldId id="267" r:id="rId20"/>
    <p:sldId id="266" r:id="rId21"/>
    <p:sldId id="270" r:id="rId22"/>
    <p:sldId id="271" r:id="rId23"/>
    <p:sldId id="272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407" autoAdjust="0"/>
    <p:restoredTop sz="94660"/>
  </p:normalViewPr>
  <p:slideViewPr>
    <p:cSldViewPr snapToGrid="0">
      <p:cViewPr varScale="1">
        <p:scale>
          <a:sx n="53" d="100"/>
          <a:sy n="53" d="100"/>
        </p:scale>
        <p:origin x="114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>
            <a:lvl1pPr>
              <a:defRPr sz="2800" baseline="0"/>
            </a:lvl1pPr>
            <a:lvl2pPr>
              <a:defRPr sz="2800" baseline="0"/>
            </a:lvl2pPr>
            <a:lvl3pPr>
              <a:defRPr sz="2800" baseline="0"/>
            </a:lvl3pPr>
            <a:lvl4pPr>
              <a:defRPr sz="2800" baseline="0"/>
            </a:lvl4pPr>
            <a:lvl5pPr>
              <a:defRPr sz="2800" baseline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gbehaviorscience.wordpress.com/2012/09/29/100-years-of-breed-improvemen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Evolution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 16</a:t>
            </a:r>
          </a:p>
        </p:txBody>
      </p:sp>
    </p:spTree>
    <p:extLst>
      <p:ext uri="{BB962C8B-B14F-4D97-AF65-F5344CB8AC3E}">
        <p14:creationId xmlns:p14="http://schemas.microsoft.com/office/powerpoint/2010/main" val="3059039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Microevolution- focuses on the genetics</a:t>
            </a:r>
          </a:p>
          <a:p>
            <a:endParaRPr lang="en-US" dirty="0"/>
          </a:p>
          <a:p>
            <a:r>
              <a:rPr lang="en-US" dirty="0"/>
              <a:t>Three causes of variation</a:t>
            </a:r>
          </a:p>
          <a:p>
            <a:r>
              <a:rPr lang="en-US" dirty="0"/>
              <a:t>1. mutation- random changes</a:t>
            </a:r>
          </a:p>
          <a:p>
            <a:r>
              <a:rPr lang="en-US" dirty="0"/>
              <a:t>2. recombination- shuffling of genes</a:t>
            </a:r>
          </a:p>
          <a:p>
            <a:r>
              <a:rPr lang="en-US" dirty="0"/>
              <a:t>3. random pairing of gametes</a:t>
            </a:r>
          </a:p>
        </p:txBody>
      </p:sp>
    </p:spTree>
    <p:extLst>
      <p:ext uri="{BB962C8B-B14F-4D97-AF65-F5344CB8AC3E}">
        <p14:creationId xmlns:p14="http://schemas.microsoft.com/office/powerpoint/2010/main" val="737190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Hardy-Weinberg genetic equilibrium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Five assumptions about an ideal population</a:t>
            </a:r>
          </a:p>
          <a:p>
            <a:r>
              <a:rPr lang="en-US" dirty="0"/>
              <a:t>1. no net mutations, the alleles remain the same</a:t>
            </a:r>
          </a:p>
          <a:p>
            <a:r>
              <a:rPr lang="en-US" dirty="0"/>
              <a:t>2. no immigration or emigration</a:t>
            </a:r>
          </a:p>
          <a:p>
            <a:r>
              <a:rPr lang="en-US" dirty="0"/>
              <a:t>3. population is large</a:t>
            </a:r>
          </a:p>
          <a:p>
            <a:r>
              <a:rPr lang="en-US" dirty="0"/>
              <a:t>4. individuals mate randomly</a:t>
            </a:r>
          </a:p>
          <a:p>
            <a:r>
              <a:rPr lang="en-US" dirty="0"/>
              <a:t>5. selection does not occur</a:t>
            </a:r>
          </a:p>
          <a:p>
            <a:endParaRPr lang="en-US" dirty="0"/>
          </a:p>
          <a:p>
            <a:r>
              <a:rPr lang="en-US" dirty="0"/>
              <a:t>Allows to predict allele frequency</a:t>
            </a:r>
          </a:p>
        </p:txBody>
      </p:sp>
    </p:spTree>
    <p:extLst>
      <p:ext uri="{BB962C8B-B14F-4D97-AF65-F5344CB8AC3E}">
        <p14:creationId xmlns:p14="http://schemas.microsoft.com/office/powerpoint/2010/main" val="3140355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693" y="1645920"/>
            <a:ext cx="6451639" cy="3612918"/>
          </a:xfrm>
        </p:spPr>
      </p:pic>
    </p:spTree>
    <p:extLst>
      <p:ext uri="{BB962C8B-B14F-4D97-AF65-F5344CB8AC3E}">
        <p14:creationId xmlns:p14="http://schemas.microsoft.com/office/powerpoint/2010/main" val="2215745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286" y="794085"/>
            <a:ext cx="11401192" cy="5089818"/>
          </a:xfrm>
        </p:spPr>
      </p:pic>
    </p:spTree>
    <p:extLst>
      <p:ext uri="{BB962C8B-B14F-4D97-AF65-F5344CB8AC3E}">
        <p14:creationId xmlns:p14="http://schemas.microsoft.com/office/powerpoint/2010/main" val="2361891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319" y="341711"/>
            <a:ext cx="5053849" cy="5876569"/>
          </a:xfr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41618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359" y="814351"/>
            <a:ext cx="8272546" cy="5073060"/>
          </a:xfrm>
        </p:spPr>
      </p:pic>
    </p:spTree>
    <p:extLst>
      <p:ext uri="{BB962C8B-B14F-4D97-AF65-F5344CB8AC3E}">
        <p14:creationId xmlns:p14="http://schemas.microsoft.com/office/powerpoint/2010/main" val="485350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allele frequency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1. mutation- random change in the DNA sequence</a:t>
            </a:r>
          </a:p>
          <a:p>
            <a:r>
              <a:rPr lang="en-US" dirty="0"/>
              <a:t>2. gene flow- genes moving from population to population, esp. by migrations and large gatherings</a:t>
            </a:r>
          </a:p>
          <a:p>
            <a:r>
              <a:rPr lang="en-US" dirty="0"/>
              <a:t>3. genetic drift- allele frequencies change by chance, esp. in small populations</a:t>
            </a:r>
          </a:p>
          <a:p>
            <a:r>
              <a:rPr lang="en-US" dirty="0"/>
              <a:t>4. nonrandom mating- finding a mate with geographic proximity, usu. Means some distant kinship</a:t>
            </a:r>
          </a:p>
          <a:p>
            <a:r>
              <a:rPr lang="en-US" dirty="0"/>
              <a:t>5. sexual selection- choosing a mate based on a trait</a:t>
            </a:r>
          </a:p>
        </p:txBody>
      </p:sp>
    </p:spTree>
    <p:extLst>
      <p:ext uri="{BB962C8B-B14F-4D97-AF65-F5344CB8AC3E}">
        <p14:creationId xmlns:p14="http://schemas.microsoft.com/office/powerpoint/2010/main" val="28272174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Genetic drift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Greatly affected by population size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Two types</a:t>
            </a:r>
          </a:p>
          <a:p>
            <a:r>
              <a:rPr lang="en-US" dirty="0"/>
              <a:t>1. bottleneck- natural disaster leaves small remnant, survivors genes show up more often than normal</a:t>
            </a:r>
          </a:p>
          <a:p>
            <a:r>
              <a:rPr lang="en-US" dirty="0"/>
              <a:t>2. founder effect- new colony formed, original genes get spread more quickly than normal</a:t>
            </a:r>
          </a:p>
        </p:txBody>
      </p:sp>
    </p:spTree>
    <p:extLst>
      <p:ext uri="{BB962C8B-B14F-4D97-AF65-F5344CB8AC3E}">
        <p14:creationId xmlns:p14="http://schemas.microsoft.com/office/powerpoint/2010/main" val="2717825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639" y="192505"/>
            <a:ext cx="8876766" cy="6095824"/>
          </a:xfrm>
        </p:spPr>
      </p:pic>
    </p:spTree>
    <p:extLst>
      <p:ext uri="{BB962C8B-B14F-4D97-AF65-F5344CB8AC3E}">
        <p14:creationId xmlns:p14="http://schemas.microsoft.com/office/powerpoint/2010/main" val="7708790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ability to pass on one’s genetic information, allowing a specific gene pool to survive</a:t>
            </a:r>
          </a:p>
        </p:txBody>
      </p:sp>
    </p:spTree>
    <p:extLst>
      <p:ext uri="{BB962C8B-B14F-4D97-AF65-F5344CB8AC3E}">
        <p14:creationId xmlns:p14="http://schemas.microsoft.com/office/powerpoint/2010/main" val="1050997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SPI 3210.5.3 </a:t>
            </a:r>
            <a:r>
              <a:rPr lang="en-US" dirty="0"/>
              <a:t>Recognize the relationships among environmental change, genetic variation, natural selection, and the emergence of a new species. </a:t>
            </a:r>
          </a:p>
          <a:p>
            <a:r>
              <a:rPr lang="en-US" b="1" dirty="0"/>
              <a:t>SPI 3210.5.4 </a:t>
            </a:r>
            <a:r>
              <a:rPr lang="en-US" dirty="0"/>
              <a:t>Describe the relationship between the amount of biodiversity and the ability of a population to adapt to a changing environment. </a:t>
            </a:r>
          </a:p>
          <a:p>
            <a:r>
              <a:rPr lang="en-US" b="1" dirty="0"/>
              <a:t>SPI 3210.5.5 </a:t>
            </a:r>
            <a:r>
              <a:rPr lang="en-US" dirty="0"/>
              <a:t>Apply evidence from the fossil record, comparative anatomy, amino acid sequences, and DNA structure that support modern classification systems.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376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Natural selection acts for increasing successful gene reproducers</a:t>
            </a:r>
          </a:p>
          <a:p>
            <a:r>
              <a:rPr lang="en-US" dirty="0"/>
              <a:t>Some members of a population are more likely to survive and reproduce</a:t>
            </a:r>
          </a:p>
          <a:p>
            <a:endParaRPr lang="en-US" dirty="0"/>
          </a:p>
          <a:p>
            <a:r>
              <a:rPr lang="en-US" dirty="0"/>
              <a:t>Three types</a:t>
            </a:r>
          </a:p>
          <a:p>
            <a:r>
              <a:rPr lang="en-US" dirty="0"/>
              <a:t>1. stabilizing- average form of trait has highest fitness</a:t>
            </a:r>
          </a:p>
          <a:p>
            <a:r>
              <a:rPr lang="en-US" dirty="0"/>
              <a:t>2. disruptive- extreme variations of trait have highest fitness, can be either extreme</a:t>
            </a:r>
          </a:p>
          <a:p>
            <a:r>
              <a:rPr lang="en-US" dirty="0"/>
              <a:t>3. directional- only one extreme has highest fitness</a:t>
            </a:r>
          </a:p>
        </p:txBody>
      </p:sp>
    </p:spTree>
    <p:extLst>
      <p:ext uri="{BB962C8B-B14F-4D97-AF65-F5344CB8AC3E}">
        <p14:creationId xmlns:p14="http://schemas.microsoft.com/office/powerpoint/2010/main" val="5188534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930" y="231716"/>
            <a:ext cx="5375375" cy="6329505"/>
          </a:xfrm>
        </p:spPr>
      </p:pic>
    </p:spTree>
    <p:extLst>
      <p:ext uri="{BB962C8B-B14F-4D97-AF65-F5344CB8AC3E}">
        <p14:creationId xmlns:p14="http://schemas.microsoft.com/office/powerpoint/2010/main" val="40404232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types</a:t>
            </a:r>
          </a:p>
          <a:p>
            <a:r>
              <a:rPr lang="en-US" dirty="0"/>
              <a:t>1. morphological- the structure and appearance is the same</a:t>
            </a:r>
          </a:p>
          <a:p>
            <a:r>
              <a:rPr lang="en-US" dirty="0"/>
              <a:t>2. biological- can reproduce viable and successively reproducing offspring</a:t>
            </a:r>
          </a:p>
        </p:txBody>
      </p:sp>
    </p:spTree>
    <p:extLst>
      <p:ext uri="{BB962C8B-B14F-4D97-AF65-F5344CB8AC3E}">
        <p14:creationId xmlns:p14="http://schemas.microsoft.com/office/powerpoint/2010/main" val="23482381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</a:t>
            </a:r>
            <a:r>
              <a:rPr lang="en-US" dirty="0" err="1"/>
              <a:t>speciatation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1. Geographic isolation- physical separation</a:t>
            </a:r>
          </a:p>
          <a:p>
            <a:r>
              <a:rPr lang="en-US" dirty="0"/>
              <a:t>2. allopatric isolation-usu. Because of a geographic isolation that has been removed</a:t>
            </a:r>
          </a:p>
          <a:p>
            <a:r>
              <a:rPr lang="en-US" dirty="0"/>
              <a:t>3. reproductive- barriers to selective breeding</a:t>
            </a:r>
          </a:p>
          <a:p>
            <a:r>
              <a:rPr lang="en-US" dirty="0"/>
              <a:t>4. prezygotic- occurs before fertilization, can be different breeding season or different trait sought</a:t>
            </a:r>
          </a:p>
          <a:p>
            <a:r>
              <a:rPr lang="en-US" dirty="0"/>
              <a:t>5. postzygotic- occurs after fertilization, usu. Sterile offspring, like mules</a:t>
            </a:r>
          </a:p>
          <a:p>
            <a:r>
              <a:rPr lang="en-US" dirty="0"/>
              <a:t>6. sympatric speciation- two subpopulations no longer interbreed</a:t>
            </a:r>
          </a:p>
        </p:txBody>
      </p:sp>
    </p:spTree>
    <p:extLst>
      <p:ext uri="{BB962C8B-B14F-4D97-AF65-F5344CB8AC3E}">
        <p14:creationId xmlns:p14="http://schemas.microsoft.com/office/powerpoint/2010/main" val="2192001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differentiate between types of evolution</a:t>
            </a:r>
          </a:p>
          <a:p>
            <a:r>
              <a:rPr lang="en-US" dirty="0"/>
              <a:t>2. explain the ways evolution can happen</a:t>
            </a:r>
          </a:p>
          <a:p>
            <a:r>
              <a:rPr lang="en-US" dirty="0"/>
              <a:t>3. calculate the Hardy-Weinberg allele frequency of a population</a:t>
            </a:r>
          </a:p>
          <a:p>
            <a:r>
              <a:rPr lang="en-US" dirty="0"/>
              <a:t>4. three types of natural selection</a:t>
            </a:r>
          </a:p>
          <a:p>
            <a:r>
              <a:rPr lang="en-US" dirty="0"/>
              <a:t>5. types of speciation</a:t>
            </a:r>
          </a:p>
          <a:p>
            <a:r>
              <a:rPr lang="en-US" dirty="0"/>
              <a:t>6. define species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041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Convergent- the process by which species evolve similar traits from different ancestors, mechanism for analogous structures</a:t>
            </a:r>
          </a:p>
          <a:p>
            <a:r>
              <a:rPr lang="en-US" dirty="0"/>
              <a:t>Divergent- the process by which species evolve different traits from common ancestors, mechanism for homologous structures</a:t>
            </a:r>
          </a:p>
          <a:p>
            <a:r>
              <a:rPr lang="en-US" dirty="0"/>
              <a:t>Parallel- two species already diverged, but evolve similar traits</a:t>
            </a:r>
          </a:p>
          <a:p>
            <a:r>
              <a:rPr lang="en-US" dirty="0"/>
              <a:t>Adaptive radiation- new population fills in new environment from common ancestor in specific area, no migration</a:t>
            </a:r>
          </a:p>
          <a:p>
            <a:r>
              <a:rPr lang="en-US" dirty="0"/>
              <a:t>Coevolution- two or more species evolve adaptations to each other’s influence, esp. in arms wars</a:t>
            </a:r>
          </a:p>
          <a:p>
            <a:r>
              <a:rPr lang="en-US" dirty="0"/>
              <a:t>Artificial selection- when humans interfere</a:t>
            </a:r>
          </a:p>
        </p:txBody>
      </p:sp>
    </p:spTree>
    <p:extLst>
      <p:ext uri="{BB962C8B-B14F-4D97-AF65-F5344CB8AC3E}">
        <p14:creationId xmlns:p14="http://schemas.microsoft.com/office/powerpoint/2010/main" val="2629948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484" y="182124"/>
            <a:ext cx="8590547" cy="6442911"/>
          </a:xfrm>
        </p:spPr>
      </p:pic>
    </p:spTree>
    <p:extLst>
      <p:ext uri="{BB962C8B-B14F-4D97-AF65-F5344CB8AC3E}">
        <p14:creationId xmlns:p14="http://schemas.microsoft.com/office/powerpoint/2010/main" val="265359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Artificial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Humans interfere</a:t>
            </a:r>
          </a:p>
          <a:p>
            <a:r>
              <a:rPr lang="en-US" dirty="0"/>
              <a:t>Originally pugs had noses, got selected against for other traits like being a good companion</a:t>
            </a:r>
          </a:p>
          <a:p>
            <a:endParaRPr lang="en-US" dirty="0"/>
          </a:p>
          <a:p>
            <a:r>
              <a:rPr lang="en-US">
                <a:hlinkClick r:id="rId2"/>
              </a:rPr>
              <a:t>https://dogbehaviorscience.wordpress.com/2012/09/29/100-years-of-breed-improvement/</a:t>
            </a:r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931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17" y="609600"/>
            <a:ext cx="11181322" cy="5830261"/>
          </a:xfrm>
        </p:spPr>
      </p:pic>
    </p:spTree>
    <p:extLst>
      <p:ext uri="{BB962C8B-B14F-4D97-AF65-F5344CB8AC3E}">
        <p14:creationId xmlns:p14="http://schemas.microsoft.com/office/powerpoint/2010/main" val="3804050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formation of a new species</a:t>
            </a:r>
          </a:p>
          <a:p>
            <a:r>
              <a:rPr lang="en-US" dirty="0"/>
              <a:t>Species- members of a population that can interbreed</a:t>
            </a:r>
          </a:p>
          <a:p>
            <a:r>
              <a:rPr lang="en-US" dirty="0"/>
              <a:t>Created by gradualism or </a:t>
            </a:r>
            <a:r>
              <a:rPr lang="en-US"/>
              <a:t>punctuated equilibrium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798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222" y="240196"/>
            <a:ext cx="7799304" cy="6272899"/>
          </a:xfrm>
        </p:spPr>
      </p:pic>
    </p:spTree>
    <p:extLst>
      <p:ext uri="{BB962C8B-B14F-4D97-AF65-F5344CB8AC3E}">
        <p14:creationId xmlns:p14="http://schemas.microsoft.com/office/powerpoint/2010/main" val="8941464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241</TotalTime>
  <Words>611</Words>
  <Application>Microsoft Office PowerPoint</Application>
  <PresentationFormat>Widescreen</PresentationFormat>
  <Paragraphs>78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Celestial</vt:lpstr>
      <vt:lpstr>Evolution</vt:lpstr>
      <vt:lpstr>standards</vt:lpstr>
      <vt:lpstr>objectives</vt:lpstr>
      <vt:lpstr>Types of evolution</vt:lpstr>
      <vt:lpstr>PowerPoint Presentation</vt:lpstr>
      <vt:lpstr>Artificial selection</vt:lpstr>
      <vt:lpstr>PowerPoint Presentation</vt:lpstr>
      <vt:lpstr>Speciation</vt:lpstr>
      <vt:lpstr>PowerPoint Presentation</vt:lpstr>
      <vt:lpstr>variation</vt:lpstr>
      <vt:lpstr>Hardy-Weinberg genetic equilibrium</vt:lpstr>
      <vt:lpstr>PowerPoint Presentation</vt:lpstr>
      <vt:lpstr>PowerPoint Presentation</vt:lpstr>
      <vt:lpstr>PowerPoint Presentation</vt:lpstr>
      <vt:lpstr>PowerPoint Presentation</vt:lpstr>
      <vt:lpstr>Changes in allele frequency</vt:lpstr>
      <vt:lpstr>Genetic drift</vt:lpstr>
      <vt:lpstr>PowerPoint Presentation</vt:lpstr>
      <vt:lpstr>fitness</vt:lpstr>
      <vt:lpstr>Natural selection</vt:lpstr>
      <vt:lpstr>PowerPoint Presentation</vt:lpstr>
      <vt:lpstr>Species</vt:lpstr>
      <vt:lpstr>Types of speciatation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</dc:title>
  <dc:creator>Stephanie</dc:creator>
  <cp:lastModifiedBy>Stephanie Brubeck</cp:lastModifiedBy>
  <cp:revision>12</cp:revision>
  <dcterms:created xsi:type="dcterms:W3CDTF">2016-03-15T02:32:22Z</dcterms:created>
  <dcterms:modified xsi:type="dcterms:W3CDTF">2017-02-28T17:27:25Z</dcterms:modified>
</cp:coreProperties>
</file>