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7" r:id="rId14"/>
    <p:sldId id="277" r:id="rId15"/>
    <p:sldId id="278" r:id="rId16"/>
    <p:sldId id="279" r:id="rId17"/>
    <p:sldId id="280" r:id="rId18"/>
    <p:sldId id="270" r:id="rId19"/>
    <p:sldId id="271" r:id="rId20"/>
    <p:sldId id="272" r:id="rId21"/>
    <p:sldId id="273" r:id="rId22"/>
    <p:sldId id="274" r:id="rId23"/>
    <p:sldId id="276" r:id="rId24"/>
    <p:sldId id="275" r:id="rId25"/>
    <p:sldId id="281" r:id="rId26"/>
    <p:sldId id="282" r:id="rId27"/>
    <p:sldId id="283" r:id="rId28"/>
    <p:sldId id="285" r:id="rId29"/>
    <p:sldId id="284" r:id="rId30"/>
    <p:sldId id="289" r:id="rId31"/>
    <p:sldId id="290" r:id="rId32"/>
    <p:sldId id="288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286" r:id="rId45"/>
    <p:sldId id="302" r:id="rId46"/>
    <p:sldId id="303" r:id="rId47"/>
    <p:sldId id="305" r:id="rId48"/>
    <p:sldId id="304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87922" autoAdjust="0"/>
  </p:normalViewPr>
  <p:slideViewPr>
    <p:cSldViewPr>
      <p:cViewPr varScale="1">
        <p:scale>
          <a:sx n="83" d="100"/>
          <a:sy n="83" d="100"/>
        </p:scale>
        <p:origin x="114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9F3-0257-4D9E-B9D8-46A2A9540401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4EE-F497-4CAA-B4F4-2591A4CAE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9F3-0257-4D9E-B9D8-46A2A9540401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4EE-F497-4CAA-B4F4-2591A4CAE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9F3-0257-4D9E-B9D8-46A2A9540401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4EE-F497-4CAA-B4F4-2591A4CAE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9F3-0257-4D9E-B9D8-46A2A9540401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4EE-F497-4CAA-B4F4-2591A4CAE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9F3-0257-4D9E-B9D8-46A2A9540401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4EE-F497-4CAA-B4F4-2591A4CAE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9F3-0257-4D9E-B9D8-46A2A9540401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4EE-F497-4CAA-B4F4-2591A4CAE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9F3-0257-4D9E-B9D8-46A2A9540401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4EE-F497-4CAA-B4F4-2591A4CAE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9F3-0257-4D9E-B9D8-46A2A9540401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4EE-F497-4CAA-B4F4-2591A4CAE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9F3-0257-4D9E-B9D8-46A2A9540401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4EE-F497-4CAA-B4F4-2591A4CAE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9F3-0257-4D9E-B9D8-46A2A9540401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4EE-F497-4CAA-B4F4-2591A4CAEB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A9F3-0257-4D9E-B9D8-46A2A9540401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4EE-F497-4CAA-B4F4-2591A4CAEB9C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CEA9F3-0257-4D9E-B9D8-46A2A9540401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A564EE-F497-4CAA-B4F4-2591A4CAEB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/>
              <a:t>Ecology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/>
              <a:t>Chapters 18-22 </a:t>
            </a:r>
            <a:r>
              <a:rPr lang="en-US" sz="2800" b="1" dirty="0"/>
              <a:t>Owl Book</a:t>
            </a:r>
          </a:p>
        </p:txBody>
      </p:sp>
    </p:spTree>
    <p:extLst>
      <p:ext uri="{BB962C8B-B14F-4D97-AF65-F5344CB8AC3E}">
        <p14:creationId xmlns:p14="http://schemas.microsoft.com/office/powerpoint/2010/main" val="1127665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8.  As a group, they change over time</a:t>
            </a:r>
          </a:p>
          <a:p>
            <a:endParaRPr lang="en-US" sz="4000" b="1" dirty="0"/>
          </a:p>
          <a:p>
            <a:pPr lvl="1"/>
            <a:r>
              <a:rPr lang="en-US" sz="3600" b="1" dirty="0"/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37619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870700" cy="1600200"/>
          </a:xfrm>
        </p:spPr>
        <p:txBody>
          <a:bodyPr/>
          <a:lstStyle/>
          <a:p>
            <a:r>
              <a:rPr lang="en-US"/>
              <a:t>Living things are Organized by Levels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7696200" cy="3657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sz="4000" b="1" dirty="0"/>
              <a:t>Atoms</a:t>
            </a:r>
          </a:p>
          <a:p>
            <a:pPr>
              <a:lnSpc>
                <a:spcPct val="80000"/>
              </a:lnSpc>
            </a:pPr>
            <a:r>
              <a:rPr lang="en-US" sz="4000" b="1" dirty="0"/>
              <a:t>Molecules</a:t>
            </a:r>
          </a:p>
          <a:p>
            <a:pPr>
              <a:lnSpc>
                <a:spcPct val="80000"/>
              </a:lnSpc>
            </a:pPr>
            <a:r>
              <a:rPr lang="en-US" sz="4000" b="1" dirty="0"/>
              <a:t>Cells</a:t>
            </a:r>
          </a:p>
          <a:p>
            <a:pPr>
              <a:lnSpc>
                <a:spcPct val="80000"/>
              </a:lnSpc>
            </a:pPr>
            <a:r>
              <a:rPr lang="en-US" sz="4000" b="1" dirty="0"/>
              <a:t>Tissues/organs</a:t>
            </a:r>
          </a:p>
          <a:p>
            <a:pPr>
              <a:lnSpc>
                <a:spcPct val="80000"/>
              </a:lnSpc>
            </a:pPr>
            <a:r>
              <a:rPr lang="en-US" sz="4000" b="1" dirty="0"/>
              <a:t>Organisms</a:t>
            </a:r>
          </a:p>
          <a:p>
            <a:pPr>
              <a:lnSpc>
                <a:spcPct val="80000"/>
              </a:lnSpc>
            </a:pPr>
            <a:r>
              <a:rPr lang="en-US" sz="4000" b="1" dirty="0"/>
              <a:t>Populations</a:t>
            </a:r>
          </a:p>
          <a:p>
            <a:pPr>
              <a:lnSpc>
                <a:spcPct val="80000"/>
              </a:lnSpc>
            </a:pPr>
            <a:r>
              <a:rPr lang="en-US" sz="4000" b="1" dirty="0"/>
              <a:t>Community</a:t>
            </a:r>
          </a:p>
          <a:p>
            <a:pPr>
              <a:lnSpc>
                <a:spcPct val="80000"/>
              </a:lnSpc>
            </a:pPr>
            <a:r>
              <a:rPr lang="en-US" sz="4000" b="1" dirty="0"/>
              <a:t>Ecosystem</a:t>
            </a:r>
          </a:p>
          <a:p>
            <a:pPr>
              <a:lnSpc>
                <a:spcPct val="80000"/>
              </a:lnSpc>
            </a:pPr>
            <a:r>
              <a:rPr lang="en-US" sz="4000" b="1" dirty="0"/>
              <a:t>Biosphere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5" descr="Notes--LevelsOfOrga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2146"/>
            <a:ext cx="5119328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9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Species – a group of organisms that can interbreed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43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</a:rPr>
              <a:t>4.2 What Shapes an Ecosystem?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/>
              <a:t>Ecosystems are influenced by biological and physical systems</a:t>
            </a:r>
          </a:p>
          <a:p>
            <a:pPr eaLnBrk="1" hangingPunct="1">
              <a:defRPr/>
            </a:pPr>
            <a:endParaRPr lang="en-US" sz="3200" b="1" dirty="0"/>
          </a:p>
          <a:p>
            <a:pPr eaLnBrk="1" hangingPunct="1">
              <a:defRPr/>
            </a:pPr>
            <a:r>
              <a:rPr lang="en-US" sz="3200" b="1" dirty="0"/>
              <a:t>Biotic factors: biological (living) influences</a:t>
            </a:r>
          </a:p>
          <a:p>
            <a:pPr eaLnBrk="1" hangingPunct="1">
              <a:defRPr/>
            </a:pPr>
            <a:r>
              <a:rPr lang="en-US" sz="3200" b="1" dirty="0"/>
              <a:t>Abiotic factors: physical (non-living) factors that shape the ecosystem</a:t>
            </a:r>
          </a:p>
          <a:p>
            <a:pPr lvl="1" eaLnBrk="1" hangingPunct="1">
              <a:defRPr/>
            </a:pPr>
            <a:r>
              <a:rPr lang="en-US" sz="2800" b="1" dirty="0"/>
              <a:t>Temp, precipitation, humidity, soil quality, sunlight</a:t>
            </a:r>
          </a:p>
        </p:txBody>
      </p:sp>
    </p:spTree>
    <p:extLst>
      <p:ext uri="{BB962C8B-B14F-4D97-AF65-F5344CB8AC3E}">
        <p14:creationId xmlns:p14="http://schemas.microsoft.com/office/powerpoint/2010/main" val="708833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food_chain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90600"/>
            <a:ext cx="7758112" cy="4664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756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food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5595938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09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upright-pyramid-of-numbers-grassland-p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391400" cy="46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50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23_2_pyramids_of_biomas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846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55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B9CD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Flow</a:t>
            </a:r>
          </a:p>
        </p:txBody>
      </p:sp>
      <p:pic>
        <p:nvPicPr>
          <p:cNvPr id="9219" name="Picture 10" descr="Snail and Millipede on Turtle Hill by Camp Naturalis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59563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368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ds.yahoo.com/_ylt=A0WTbx5ACbRJFiIAhMyjzbkF/SIG=13jfvil9q/EXP=1236622016/**http%3A/www.fw.vt.edu/dendro/Forsite/2004presentations/Taylor/forsite/forsite_files/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64770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61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biology?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Bio-life</a:t>
            </a:r>
          </a:p>
          <a:p>
            <a:r>
              <a:rPr lang="en-US" sz="4400" b="1" dirty="0"/>
              <a:t>-logy-study of</a:t>
            </a:r>
          </a:p>
        </p:txBody>
      </p:sp>
    </p:spTree>
    <p:extLst>
      <p:ext uri="{BB962C8B-B14F-4D97-AF65-F5344CB8AC3E}">
        <p14:creationId xmlns:p14="http://schemas.microsoft.com/office/powerpoint/2010/main" val="368089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l.yimg.com/g/images/spaceb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-153670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http://rds.yahoo.com/_ylt=A0WTb_0cCrRJFUQBRw6jzbkF/SIG=12uvggqfj/EXP=1236622236/**http%3A/www.photos-of-the-year.com/image/stock/500/4538eye_of_the_ti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715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587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http://rds.yahoo.com/_ylt=A0WTbx_OCrRJXzkBre.jzbkF/SIG=134as538e/EXP=1236622414/**http%3A/www.bristolzoo.org.uk/resources/images/Golden_lion_tamarin_fact_sh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55796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967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rds.yahoo.com/_ylt=A0WTb_qkC7RJ.qAAvDOjzbkF/SIG=13h8c3o12/EXP=1236622628/**http%3A/www.bergoiata.org/fe/trees/Blue%2520Bells%2520and%2520Beech%2520Trees,%2520En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86713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137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Consumers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3200" b="1" dirty="0"/>
              <a:t>Get energy from other organisms</a:t>
            </a:r>
          </a:p>
          <a:p>
            <a:r>
              <a:rPr lang="en-US" sz="3200" b="1" dirty="0"/>
              <a:t>Called heterotrophs</a:t>
            </a:r>
          </a:p>
          <a:p>
            <a:pPr lvl="1"/>
            <a:r>
              <a:rPr lang="en-US" sz="2800" b="1" dirty="0"/>
              <a:t>Herbivores : plants</a:t>
            </a:r>
          </a:p>
          <a:p>
            <a:pPr lvl="1"/>
            <a:r>
              <a:rPr lang="en-US" sz="2800" b="1" dirty="0"/>
              <a:t>Carnivores: animals</a:t>
            </a:r>
          </a:p>
          <a:p>
            <a:pPr lvl="1"/>
            <a:r>
              <a:rPr lang="en-US" sz="2800" b="1" dirty="0"/>
              <a:t>Omnivores: plants &amp; animals</a:t>
            </a:r>
          </a:p>
          <a:p>
            <a:pPr lvl="1"/>
            <a:r>
              <a:rPr lang="en-US" sz="2800" b="1" dirty="0" err="1"/>
              <a:t>Detritivores</a:t>
            </a:r>
            <a:r>
              <a:rPr lang="en-US" sz="2800" b="1" dirty="0"/>
              <a:t>: eat dead matter</a:t>
            </a:r>
          </a:p>
          <a:p>
            <a:pPr lvl="1"/>
            <a:r>
              <a:rPr lang="en-US" sz="2800" b="1" dirty="0"/>
              <a:t>Decomposers: break down organic matter</a:t>
            </a:r>
          </a:p>
        </p:txBody>
      </p:sp>
    </p:spTree>
    <p:extLst>
      <p:ext uri="{BB962C8B-B14F-4D97-AF65-F5344CB8AC3E}">
        <p14:creationId xmlns:p14="http://schemas.microsoft.com/office/powerpoint/2010/main" val="14415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Photosynthesis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400" b="1" dirty="0"/>
              <a:t>Use light energy to power chemical reactions that convert CO2 and H2O into O2 and sugar</a:t>
            </a:r>
          </a:p>
          <a:p>
            <a:r>
              <a:rPr lang="en-US" sz="2400" b="1" dirty="0"/>
              <a:t>6CO2 + 6H2O </a:t>
            </a:r>
            <a:r>
              <a:rPr lang="en-US" sz="2400" b="1" dirty="0">
                <a:sym typeface="Wingdings" pitchFamily="2" charset="2"/>
              </a:rPr>
              <a:t> C</a:t>
            </a:r>
            <a:r>
              <a:rPr lang="en-US" sz="2800" b="1" dirty="0">
                <a:sym typeface="Wingdings" pitchFamily="2" charset="2"/>
              </a:rPr>
              <a:t>6</a:t>
            </a:r>
            <a:r>
              <a:rPr lang="en-US" sz="2400" b="1" dirty="0">
                <a:sym typeface="Wingdings" pitchFamily="2" charset="2"/>
              </a:rPr>
              <a:t>H12O</a:t>
            </a:r>
            <a:r>
              <a:rPr lang="en-US" sz="2800" b="1" dirty="0">
                <a:sym typeface="Wingdings" pitchFamily="2" charset="2"/>
              </a:rPr>
              <a:t>6</a:t>
            </a:r>
            <a:r>
              <a:rPr lang="en-US" sz="2400" b="1" dirty="0">
                <a:sym typeface="Wingdings" pitchFamily="2" charset="2"/>
              </a:rPr>
              <a:t> + 6O2 </a:t>
            </a:r>
          </a:p>
          <a:p>
            <a:r>
              <a:rPr lang="en-US" sz="2400" b="1" dirty="0">
                <a:sym typeface="Wingdings" pitchFamily="2" charset="2"/>
              </a:rPr>
              <a:t>Carbon dioxide + water = glucose + oxygen</a:t>
            </a:r>
          </a:p>
          <a:p>
            <a:r>
              <a:rPr lang="en-US" sz="2400" b="1" dirty="0">
                <a:sym typeface="Wingdings" pitchFamily="2" charset="2"/>
              </a:rPr>
              <a:t>Adds oxygen &amp; removes CO2 to the atmosphere</a:t>
            </a:r>
          </a:p>
          <a:p>
            <a:pPr lvl="1"/>
            <a:r>
              <a:rPr lang="en-US" sz="2000" b="1" dirty="0">
                <a:sym typeface="Wingdings" pitchFamily="2" charset="2"/>
              </a:rPr>
              <a:t>Plants (land)</a:t>
            </a:r>
          </a:p>
          <a:p>
            <a:pPr lvl="1"/>
            <a:r>
              <a:rPr lang="en-US" sz="2000" b="1" dirty="0">
                <a:sym typeface="Wingdings" pitchFamily="2" charset="2"/>
              </a:rPr>
              <a:t>Algae &amp; bacteria (ocean)</a:t>
            </a:r>
            <a:endParaRPr lang="en-US" sz="20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71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5" descr="http://rds.yahoo.com/_ylt=A0WTb_q0ArRJRJgAb3WjzbkF/SIG=138n9t849/EXP=1236620340/**http%3A/www.atmos.uiuc.edu/earths_atmosphere/images/water_cycle/hydrologic_cyc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8515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860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" descr="http://rds.yahoo.com/_ylt=A0WTb_x4BbRJD3sA5gejzbkF/SIG=12nsp5rqt/EXP=1236621048/**http%3A/www.windows.ucar.edu/earth/climate/images/carboncycle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389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5" descr="http://rds.yahoo.com/_ylt=A0WTb_zIBrRJbH8Ab0ijzbkF/SIG=12mm02jfs/EXP=1236621384/**http%3A/www.windows.ucar.edu/earth/climate/images/nitrogen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7435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729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Nitrogen Cycle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Plants and animals need N to build essential cell structures and compounds such as proteins</a:t>
            </a:r>
          </a:p>
          <a:p>
            <a:r>
              <a:rPr lang="en-US" sz="2800" b="1" dirty="0"/>
              <a:t>N gas makes up 78% of the atmosphere but plants and animals must use N in soil</a:t>
            </a:r>
          </a:p>
          <a:p>
            <a:r>
              <a:rPr lang="en-US" sz="2800" b="1" dirty="0"/>
              <a:t>Nitrogen Fixation: bacteria convert nitrogen gas (N2) into ammonia (NH3) – plants use this.</a:t>
            </a:r>
          </a:p>
        </p:txBody>
      </p:sp>
    </p:spTree>
    <p:extLst>
      <p:ext uri="{BB962C8B-B14F-4D97-AF65-F5344CB8AC3E}">
        <p14:creationId xmlns:p14="http://schemas.microsoft.com/office/powerpoint/2010/main" val="2023426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Phosphorus Cycle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b="1" dirty="0"/>
              <a:t>Makes up molecules such as DNA and RNA</a:t>
            </a:r>
          </a:p>
          <a:p>
            <a:r>
              <a:rPr lang="en-US" sz="3200" b="1" dirty="0"/>
              <a:t>Mostly in rocks, soil, and ocean sediments</a:t>
            </a:r>
          </a:p>
        </p:txBody>
      </p:sp>
    </p:spTree>
    <p:extLst>
      <p:ext uri="{BB962C8B-B14F-4D97-AF65-F5344CB8AC3E}">
        <p14:creationId xmlns:p14="http://schemas.microsoft.com/office/powerpoint/2010/main" val="37960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8 Characteristics of living things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1.  Made of cells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94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dtech.boisestate.edu/bridges/cds/Volcano/Images/volcan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35893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</a:rPr>
              <a:t>Primary succession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</a:rPr>
              <a:t>Succession that occurs on land where there is no soil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</a:rPr>
              <a:t>Happens after volcanic eruptions or on new volcanic islands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</a:rPr>
              <a:t>Pioneer species – first species to populate the area.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29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66CC"/>
                </a:solidFill>
              </a:rPr>
              <a:t>Secondary succession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66CC"/>
                </a:solidFill>
              </a:rPr>
              <a:t>Succession that occurs on disturbed land but it still has soil</a:t>
            </a:r>
          </a:p>
          <a:p>
            <a:pPr lvl="1" eaLnBrk="1" hangingPunct="1">
              <a:defRPr/>
            </a:pPr>
            <a:r>
              <a:rPr lang="en-US" sz="2800" b="1" dirty="0">
                <a:solidFill>
                  <a:srgbClr val="0066CC"/>
                </a:solidFill>
              </a:rPr>
              <a:t>When land is cleared</a:t>
            </a:r>
          </a:p>
          <a:p>
            <a:pPr lvl="1" eaLnBrk="1" hangingPunct="1">
              <a:defRPr/>
            </a:pPr>
            <a:r>
              <a:rPr lang="en-US" sz="2800" b="1" dirty="0">
                <a:solidFill>
                  <a:srgbClr val="0066CC"/>
                </a:solidFill>
              </a:rPr>
              <a:t>After wildfires</a:t>
            </a:r>
          </a:p>
          <a:p>
            <a:pPr lvl="1" eaLnBrk="1" hangingPunct="1">
              <a:buFont typeface="Tahoma" pitchFamily="34" charset="0"/>
              <a:buNone/>
              <a:defRPr/>
            </a:pPr>
            <a:endParaRPr lang="en-US" dirty="0"/>
          </a:p>
        </p:txBody>
      </p:sp>
      <p:pic>
        <p:nvPicPr>
          <p:cNvPr id="17412" name="Picture 2" descr="http://www.esd.ornl.gov/ern/embyr/fire-cro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60" y="3581400"/>
            <a:ext cx="406082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652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Symbiosis – any relationship in which 2 species live closely together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Three kinds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Mutualism – both species benefit. Ex: flower and insects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Commensalism – one species benefits and the other is neither harmed nor helped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Parasitism – one organisms lives on or in another and harms it (called the host). Ex: tapeworms, fleas</a:t>
            </a:r>
          </a:p>
        </p:txBody>
      </p:sp>
    </p:spTree>
    <p:extLst>
      <p:ext uri="{BB962C8B-B14F-4D97-AF65-F5344CB8AC3E}">
        <p14:creationId xmlns:p14="http://schemas.microsoft.com/office/powerpoint/2010/main" val="2831335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4.3 Biomes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7030A0"/>
                </a:solidFill>
              </a:rPr>
              <a:t>Biome – complex of terrestrial  communities that covers a large area 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>
                <a:solidFill>
                  <a:srgbClr val="7030A0"/>
                </a:solidFill>
              </a:rPr>
              <a:t>   Characterized by certain soil, temperature, and precipitation</a:t>
            </a:r>
          </a:p>
        </p:txBody>
      </p:sp>
    </p:spTree>
    <p:extLst>
      <p:ext uri="{BB962C8B-B14F-4D97-AF65-F5344CB8AC3E}">
        <p14:creationId xmlns:p14="http://schemas.microsoft.com/office/powerpoint/2010/main" val="2472199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4.4 Aquatic Ecosystems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C000"/>
                </a:solidFill>
              </a:rPr>
              <a:t>¾ of Earth covered by water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rgbClr val="FFC000"/>
                </a:solidFill>
              </a:rPr>
              <a:t>Type is determined by depth, flow, temperature and chemistry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rgbClr val="FFC000"/>
                </a:solidFill>
              </a:rPr>
              <a:t>Freshwater versus salt water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rgbClr val="FFC000"/>
                </a:solidFill>
              </a:rPr>
              <a:t>Wetlands, rivers, ponds, oceans</a:t>
            </a:r>
          </a:p>
        </p:txBody>
      </p:sp>
    </p:spTree>
    <p:extLst>
      <p:ext uri="{BB962C8B-B14F-4D97-AF65-F5344CB8AC3E}">
        <p14:creationId xmlns:p14="http://schemas.microsoft.com/office/powerpoint/2010/main" val="3617471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Marine_Environ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60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843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Terrestrial Biomes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Tropical rainforests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Savannas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Taiga				all differ in the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Tundra				amount of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Deserts				precipitation and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Grasslands			temperature and soil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Deciduous forests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Evergreen forests</a:t>
            </a:r>
          </a:p>
        </p:txBody>
      </p:sp>
    </p:spTree>
    <p:extLst>
      <p:ext uri="{BB962C8B-B14F-4D97-AF65-F5344CB8AC3E}">
        <p14:creationId xmlns:p14="http://schemas.microsoft.com/office/powerpoint/2010/main" val="3784171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Hardy-Weinberg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1. gene flow</a:t>
            </a:r>
          </a:p>
          <a:p>
            <a:r>
              <a:rPr lang="en-US" sz="2800" b="1" dirty="0"/>
              <a:t>2. nonrandom mating</a:t>
            </a:r>
          </a:p>
          <a:p>
            <a:r>
              <a:rPr lang="en-US" sz="2800" b="1" dirty="0"/>
              <a:t>3. genetic drift</a:t>
            </a:r>
          </a:p>
          <a:p>
            <a:r>
              <a:rPr lang="en-US" sz="2800" b="1" dirty="0"/>
              <a:t>4. mutation</a:t>
            </a:r>
          </a:p>
          <a:p>
            <a:r>
              <a:rPr lang="en-US" sz="2800" b="1" dirty="0"/>
              <a:t>5. natural selection</a:t>
            </a:r>
          </a:p>
        </p:txBody>
      </p:sp>
    </p:spTree>
    <p:extLst>
      <p:ext uri="{BB962C8B-B14F-4D97-AF65-F5344CB8AC3E}">
        <p14:creationId xmlns:p14="http://schemas.microsoft.com/office/powerpoint/2010/main" val="1966002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Carrying capacity- the population size that an environment can sustain </a:t>
            </a:r>
          </a:p>
          <a:p>
            <a:r>
              <a:rPr lang="en-US" sz="2400" b="1" dirty="0"/>
              <a:t>Density-dependent factors- variables affected by the number of organisms present in a given area such as food, water</a:t>
            </a:r>
          </a:p>
          <a:p>
            <a:r>
              <a:rPr lang="en-US" sz="2400" b="1" dirty="0"/>
              <a:t>Density-independent factors-variables that affect a population regardless of the population density such as environmental conditions, weather, climate, disease</a:t>
            </a:r>
          </a:p>
        </p:txBody>
      </p:sp>
    </p:spTree>
    <p:extLst>
      <p:ext uri="{BB962C8B-B14F-4D97-AF65-F5344CB8AC3E}">
        <p14:creationId xmlns:p14="http://schemas.microsoft.com/office/powerpoint/2010/main" val="2077534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K-strategist- organisms that grow slowly and have small population sizes such as whales</a:t>
            </a:r>
          </a:p>
          <a:p>
            <a:endParaRPr lang="en-US" sz="2400" b="1" dirty="0"/>
          </a:p>
          <a:p>
            <a:r>
              <a:rPr lang="en-US" sz="2400" b="1" dirty="0"/>
              <a:t>r-strategist- reproduce exponentially and short life span and are usually found in rapidly changing environments such as bacteria and cockroaches</a:t>
            </a:r>
          </a:p>
        </p:txBody>
      </p:sp>
    </p:spTree>
    <p:extLst>
      <p:ext uri="{BB962C8B-B14F-4D97-AF65-F5344CB8AC3E}">
        <p14:creationId xmlns:p14="http://schemas.microsoft.com/office/powerpoint/2010/main" val="345059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2.  Reproduction</a:t>
            </a:r>
          </a:p>
          <a:p>
            <a:pPr lvl="1"/>
            <a:r>
              <a:rPr lang="en-US" sz="2800" b="1" dirty="0"/>
              <a:t>Sexual reproduction- two cells from different parents unite</a:t>
            </a:r>
          </a:p>
          <a:p>
            <a:pPr lvl="1"/>
            <a:r>
              <a:rPr lang="en-US" sz="2800" b="1" dirty="0"/>
              <a:t>Asexual reproduction- an organism splits to make an offspring</a:t>
            </a:r>
          </a:p>
        </p:txBody>
      </p:sp>
    </p:spTree>
    <p:extLst>
      <p:ext uri="{BB962C8B-B14F-4D97-AF65-F5344CB8AC3E}">
        <p14:creationId xmlns:p14="http://schemas.microsoft.com/office/powerpoint/2010/main" val="2920737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Ozone- O3</a:t>
            </a:r>
          </a:p>
          <a:p>
            <a:r>
              <a:rPr lang="en-US" sz="2800" b="1" dirty="0" err="1"/>
              <a:t>Chloroflurocarbons</a:t>
            </a:r>
            <a:r>
              <a:rPr lang="en-US" sz="2800" b="1" dirty="0"/>
              <a:t>-CFCs</a:t>
            </a:r>
          </a:p>
          <a:p>
            <a:r>
              <a:rPr lang="en-US" sz="2800" b="1" dirty="0"/>
              <a:t>Fossil fuels affecting greenhouse effect</a:t>
            </a:r>
          </a:p>
          <a:p>
            <a:r>
              <a:rPr lang="en-US" sz="2800" b="1" dirty="0"/>
              <a:t>Pesticides, herbicides, agricultural chemicals in water</a:t>
            </a:r>
          </a:p>
          <a:p>
            <a:r>
              <a:rPr lang="en-US" sz="2800" b="1" dirty="0"/>
              <a:t>Oil spills</a:t>
            </a:r>
          </a:p>
          <a:p>
            <a:r>
              <a:rPr lang="en-US" sz="2800" b="1" dirty="0"/>
              <a:t>Acid rain</a:t>
            </a:r>
          </a:p>
        </p:txBody>
      </p:sp>
    </p:spTree>
    <p:extLst>
      <p:ext uri="{BB962C8B-B14F-4D97-AF65-F5344CB8AC3E}">
        <p14:creationId xmlns:p14="http://schemas.microsoft.com/office/powerpoint/2010/main" val="3739923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chain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Biological magnification- the accumulation of increasingly large amount of toxic substances within each successive link of the food chain</a:t>
            </a:r>
          </a:p>
          <a:p>
            <a:r>
              <a:rPr lang="en-US" sz="2800" b="1" dirty="0"/>
              <a:t>Pesticide DDT to kill insects in 1970s</a:t>
            </a:r>
          </a:p>
          <a:p>
            <a:r>
              <a:rPr lang="en-US" sz="2800" b="1" dirty="0"/>
              <a:t>Drove down eagle populations</a:t>
            </a:r>
          </a:p>
        </p:txBody>
      </p:sp>
    </p:spTree>
    <p:extLst>
      <p:ext uri="{BB962C8B-B14F-4D97-AF65-F5344CB8AC3E}">
        <p14:creationId xmlns:p14="http://schemas.microsoft.com/office/powerpoint/2010/main" val="1711411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Nonrenewable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The destruction or consumption of resources that we cannot replace</a:t>
            </a:r>
          </a:p>
          <a:p>
            <a:r>
              <a:rPr lang="en-US" sz="3200" b="1" dirty="0"/>
              <a:t>1. species</a:t>
            </a:r>
          </a:p>
          <a:p>
            <a:r>
              <a:rPr lang="en-US" sz="3200" b="1" dirty="0"/>
              <a:t>2. topsoil</a:t>
            </a:r>
          </a:p>
          <a:p>
            <a:r>
              <a:rPr lang="en-US" sz="3200" b="1" dirty="0"/>
              <a:t>3. water</a:t>
            </a:r>
          </a:p>
        </p:txBody>
      </p:sp>
    </p:spTree>
    <p:extLst>
      <p:ext uri="{BB962C8B-B14F-4D97-AF65-F5344CB8AC3E}">
        <p14:creationId xmlns:p14="http://schemas.microsoft.com/office/powerpoint/2010/main" val="4293224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Resources that can be used again or modified to be reused</a:t>
            </a:r>
          </a:p>
          <a:p>
            <a:endParaRPr lang="en-US" sz="2800" b="1" dirty="0"/>
          </a:p>
          <a:p>
            <a:r>
              <a:rPr lang="en-US" sz="2800" b="1" dirty="0"/>
              <a:t>Recyclable materials</a:t>
            </a:r>
          </a:p>
          <a:p>
            <a:r>
              <a:rPr lang="en-US" sz="2800" b="1" dirty="0"/>
              <a:t>Plastic</a:t>
            </a:r>
          </a:p>
          <a:p>
            <a:r>
              <a:rPr lang="en-US" sz="2800" b="1" dirty="0"/>
              <a:t>Glass</a:t>
            </a:r>
          </a:p>
          <a:p>
            <a:r>
              <a:rPr lang="en-US" sz="2800" b="1" dirty="0"/>
              <a:t>Aluminum </a:t>
            </a:r>
          </a:p>
        </p:txBody>
      </p:sp>
    </p:spTree>
    <p:extLst>
      <p:ext uri="{BB962C8B-B14F-4D97-AF65-F5344CB8AC3E}">
        <p14:creationId xmlns:p14="http://schemas.microsoft.com/office/powerpoint/2010/main" val="1584577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029200" cy="4389120"/>
          </a:xfrm>
        </p:spPr>
        <p:txBody>
          <a:bodyPr>
            <a:normAutofit/>
          </a:bodyPr>
          <a:lstStyle/>
          <a:p>
            <a:r>
              <a:rPr lang="en-US" sz="2000" b="1" dirty="0"/>
              <a:t>Potential Hydrogen-tells how acidic or basic something is</a:t>
            </a:r>
          </a:p>
          <a:p>
            <a:r>
              <a:rPr lang="en-US" sz="2000" b="1" dirty="0"/>
              <a:t>Ranges from 0-14</a:t>
            </a:r>
          </a:p>
          <a:p>
            <a:r>
              <a:rPr lang="en-US" sz="2000" b="1" dirty="0"/>
              <a:t>0-6 is acidic</a:t>
            </a:r>
          </a:p>
          <a:p>
            <a:r>
              <a:rPr lang="en-US" sz="2000" b="1" dirty="0"/>
              <a:t>7 is neutral</a:t>
            </a:r>
          </a:p>
          <a:p>
            <a:r>
              <a:rPr lang="en-US" sz="2000" b="1" dirty="0"/>
              <a:t>8-14 is basic</a:t>
            </a:r>
          </a:p>
          <a:p>
            <a:r>
              <a:rPr lang="en-US" sz="2000" b="1" dirty="0"/>
              <a:t>Smaller numbers are more acidic</a:t>
            </a:r>
          </a:p>
          <a:p>
            <a:r>
              <a:rPr lang="en-US" sz="2000" b="1" dirty="0"/>
              <a:t>Bigger numbers are more basic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"/>
            <a:ext cx="367188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3015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8" y="1143001"/>
            <a:ext cx="8772337" cy="5326062"/>
          </a:xfrm>
        </p:spPr>
      </p:pic>
    </p:spTree>
    <p:extLst>
      <p:ext uri="{BB962C8B-B14F-4D97-AF65-F5344CB8AC3E}">
        <p14:creationId xmlns:p14="http://schemas.microsoft.com/office/powerpoint/2010/main" val="1202273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74" y="675724"/>
            <a:ext cx="7772281" cy="5829212"/>
          </a:xfrm>
        </p:spPr>
      </p:pic>
    </p:spTree>
    <p:extLst>
      <p:ext uri="{BB962C8B-B14F-4D97-AF65-F5344CB8AC3E}">
        <p14:creationId xmlns:p14="http://schemas.microsoft.com/office/powerpoint/2010/main" val="2317334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Survivorship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1: convex curve- most individuals live to adulthood with most mortality occurring in old age</a:t>
            </a:r>
          </a:p>
          <a:p>
            <a:endParaRPr lang="en-US" dirty="0"/>
          </a:p>
          <a:p>
            <a:r>
              <a:rPr lang="en-US" dirty="0"/>
              <a:t>Type 2: straight line- an individual’s chance of dying is independent of its age</a:t>
            </a:r>
          </a:p>
          <a:p>
            <a:endParaRPr lang="en-US" dirty="0"/>
          </a:p>
          <a:p>
            <a:r>
              <a:rPr lang="en-US" dirty="0"/>
              <a:t>Type 3: concave curve- few individuals survive to adulthood and chances of dying decrease with age</a:t>
            </a:r>
          </a:p>
        </p:txBody>
      </p:sp>
    </p:spTree>
    <p:extLst>
      <p:ext uri="{BB962C8B-B14F-4D97-AF65-F5344CB8AC3E}">
        <p14:creationId xmlns:p14="http://schemas.microsoft.com/office/powerpoint/2010/main" val="38304017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5" y="609600"/>
            <a:ext cx="7141795" cy="5730045"/>
          </a:xfrm>
        </p:spPr>
      </p:pic>
    </p:spTree>
    <p:extLst>
      <p:ext uri="{BB962C8B-B14F-4D97-AF65-F5344CB8AC3E}">
        <p14:creationId xmlns:p14="http://schemas.microsoft.com/office/powerpoint/2010/main" val="426799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94774"/>
            <a:ext cx="7897439" cy="5720307"/>
          </a:xfrm>
        </p:spPr>
      </p:pic>
    </p:spTree>
    <p:extLst>
      <p:ext uri="{BB962C8B-B14F-4D97-AF65-F5344CB8AC3E}">
        <p14:creationId xmlns:p14="http://schemas.microsoft.com/office/powerpoint/2010/main" val="357220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3.  Universal Genetic Code</a:t>
            </a:r>
          </a:p>
          <a:p>
            <a:pPr lvl="1"/>
            <a:r>
              <a:rPr lang="en-US" sz="3200" b="1" dirty="0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326034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4. Grow and Develop</a:t>
            </a:r>
          </a:p>
          <a:p>
            <a:endParaRPr lang="en-US" dirty="0"/>
          </a:p>
        </p:txBody>
      </p:sp>
      <p:pic>
        <p:nvPicPr>
          <p:cNvPr id="29701" name="Picture 5" descr="Life cycle of a fr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74" y="0"/>
            <a:ext cx="41052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9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5.  Obtain and Use Materials and Energy</a:t>
            </a:r>
          </a:p>
          <a:p>
            <a:pPr lvl="1"/>
            <a:r>
              <a:rPr lang="en-US" sz="3200" b="1" dirty="0"/>
              <a:t>Metabolism- builds up and breaks down materials</a:t>
            </a:r>
          </a:p>
        </p:txBody>
      </p:sp>
    </p:spTree>
    <p:extLst>
      <p:ext uri="{BB962C8B-B14F-4D97-AF65-F5344CB8AC3E}">
        <p14:creationId xmlns:p14="http://schemas.microsoft.com/office/powerpoint/2010/main" val="96552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6.  Respond to their Environment</a:t>
            </a:r>
          </a:p>
          <a:p>
            <a:pPr lvl="1"/>
            <a:r>
              <a:rPr lang="en-US" sz="3600" b="1" dirty="0"/>
              <a:t>Stimulus is a signal to which an organism responds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0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7.  Maintain a stable internal environment</a:t>
            </a:r>
          </a:p>
          <a:p>
            <a:pPr lvl="1"/>
            <a:r>
              <a:rPr lang="en-US" sz="3600" b="1" dirty="0"/>
              <a:t>Homeostasis</a:t>
            </a:r>
          </a:p>
          <a:p>
            <a:pPr lvl="1"/>
            <a:endParaRPr lang="en-US" sz="3600" b="1" dirty="0"/>
          </a:p>
          <a:p>
            <a:pPr lvl="1"/>
            <a:r>
              <a:rPr lang="en-US" sz="3600" b="1" dirty="0"/>
              <a:t>Body temperature</a:t>
            </a:r>
          </a:p>
        </p:txBody>
      </p:sp>
    </p:spTree>
    <p:extLst>
      <p:ext uri="{BB962C8B-B14F-4D97-AF65-F5344CB8AC3E}">
        <p14:creationId xmlns:p14="http://schemas.microsoft.com/office/powerpoint/2010/main" val="771557373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172</TotalTime>
  <Words>783</Words>
  <Application>Microsoft Office PowerPoint</Application>
  <PresentationFormat>On-screen Show (4:3)</PresentationFormat>
  <Paragraphs>149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Courier New</vt:lpstr>
      <vt:lpstr>Tahoma</vt:lpstr>
      <vt:lpstr>Trebuchet MS</vt:lpstr>
      <vt:lpstr>Verdana</vt:lpstr>
      <vt:lpstr>Wingdings</vt:lpstr>
      <vt:lpstr>Wingdings 2</vt:lpstr>
      <vt:lpstr>Spring</vt:lpstr>
      <vt:lpstr>Ecology</vt:lpstr>
      <vt:lpstr>What is biology?</vt:lpstr>
      <vt:lpstr>8 Characteristics of living things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Living things are Organized by Levels</vt:lpstr>
      <vt:lpstr>PowerPoint Presentation</vt:lpstr>
      <vt:lpstr>4.2 What Shapes an Ecosystem?</vt:lpstr>
      <vt:lpstr>PowerPoint Presentation</vt:lpstr>
      <vt:lpstr>PowerPoint Presentation</vt:lpstr>
      <vt:lpstr>PowerPoint Presentation</vt:lpstr>
      <vt:lpstr>PowerPoint Presentation</vt:lpstr>
      <vt:lpstr>Energy Flow</vt:lpstr>
      <vt:lpstr>PowerPoint Presentation</vt:lpstr>
      <vt:lpstr>PowerPoint Presentation</vt:lpstr>
      <vt:lpstr>PowerPoint Presentation</vt:lpstr>
      <vt:lpstr>PowerPoint Presentation</vt:lpstr>
      <vt:lpstr>Consumers</vt:lpstr>
      <vt:lpstr>Photosynthesis</vt:lpstr>
      <vt:lpstr>PowerPoint Presentation</vt:lpstr>
      <vt:lpstr>PowerPoint Presentation</vt:lpstr>
      <vt:lpstr>PowerPoint Presentation</vt:lpstr>
      <vt:lpstr>Nitrogen Cycle</vt:lpstr>
      <vt:lpstr>Phosphorus Cycle</vt:lpstr>
      <vt:lpstr>Primary succession</vt:lpstr>
      <vt:lpstr>Secondary succession</vt:lpstr>
      <vt:lpstr>PowerPoint Presentation</vt:lpstr>
      <vt:lpstr>4.3 Biomes</vt:lpstr>
      <vt:lpstr>4.4 Aquatic Ecosystems</vt:lpstr>
      <vt:lpstr>PowerPoint Presentation</vt:lpstr>
      <vt:lpstr>  Terrestrial Biomes</vt:lpstr>
      <vt:lpstr>5 Hardy-Weinberg criteria</vt:lpstr>
      <vt:lpstr>vocab</vt:lpstr>
      <vt:lpstr>Populations</vt:lpstr>
      <vt:lpstr>Human effects</vt:lpstr>
      <vt:lpstr>Food chain effects</vt:lpstr>
      <vt:lpstr>Nonrenewable resources</vt:lpstr>
      <vt:lpstr>Renewable resources</vt:lpstr>
      <vt:lpstr>pH</vt:lpstr>
      <vt:lpstr>PowerPoint Presentation</vt:lpstr>
      <vt:lpstr>PowerPoint Presentation</vt:lpstr>
      <vt:lpstr>Survivorship curves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Review</dc:title>
  <dc:creator>User</dc:creator>
  <cp:lastModifiedBy>Stephanie Brubeck</cp:lastModifiedBy>
  <cp:revision>11</cp:revision>
  <dcterms:created xsi:type="dcterms:W3CDTF">2013-01-06T23:23:23Z</dcterms:created>
  <dcterms:modified xsi:type="dcterms:W3CDTF">2017-03-10T16:25:00Z</dcterms:modified>
</cp:coreProperties>
</file>