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7" r:id="rId3"/>
    <p:sldId id="290" r:id="rId4"/>
    <p:sldId id="257" r:id="rId5"/>
    <p:sldId id="258" r:id="rId6"/>
    <p:sldId id="259" r:id="rId7"/>
    <p:sldId id="260" r:id="rId8"/>
    <p:sldId id="261" r:id="rId9"/>
    <p:sldId id="265" r:id="rId10"/>
    <p:sldId id="263" r:id="rId11"/>
    <p:sldId id="277" r:id="rId12"/>
    <p:sldId id="278" r:id="rId13"/>
    <p:sldId id="279" r:id="rId14"/>
    <p:sldId id="264" r:id="rId15"/>
    <p:sldId id="266" r:id="rId16"/>
    <p:sldId id="267" r:id="rId17"/>
    <p:sldId id="268" r:id="rId18"/>
    <p:sldId id="269" r:id="rId19"/>
    <p:sldId id="270" r:id="rId20"/>
    <p:sldId id="284" r:id="rId21"/>
    <p:sldId id="271" r:id="rId22"/>
    <p:sldId id="273" r:id="rId23"/>
    <p:sldId id="272" r:id="rId24"/>
    <p:sldId id="286" r:id="rId25"/>
    <p:sldId id="274" r:id="rId26"/>
    <p:sldId id="275" r:id="rId27"/>
    <p:sldId id="283" r:id="rId28"/>
    <p:sldId id="291" r:id="rId29"/>
    <p:sldId id="276" r:id="rId30"/>
    <p:sldId id="280" r:id="rId31"/>
    <p:sldId id="281" r:id="rId32"/>
    <p:sldId id="282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6" y="5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935A90-410F-43B2-B1A3-10C2A49DDF4C}" type="datetimeFigureOut">
              <a:rPr lang="en-US" smtClean="0"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1F9490-E9EE-4925-8A1E-87972A58C50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_LztTrZy4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Mendel and Heredity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086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0"/>
            <a:ext cx="8153399" cy="1143000"/>
          </a:xfrm>
        </p:spPr>
        <p:txBody>
          <a:bodyPr/>
          <a:lstStyle/>
          <a:p>
            <a:r>
              <a:rPr lang="en-US" dirty="0" smtClean="0"/>
              <a:t>Dominant versus 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20"/>
            <a:ext cx="7543800" cy="422148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Dominant means it is the expressed allele- it is the one you can see if there are two different ones</a:t>
            </a:r>
          </a:p>
          <a:p>
            <a:pPr marL="45720" indent="0">
              <a:buNone/>
            </a:pPr>
            <a:endParaRPr lang="en-US" sz="3200" b="1" dirty="0" smtClean="0"/>
          </a:p>
          <a:p>
            <a:r>
              <a:rPr lang="en-US" sz="3200" b="1" dirty="0" smtClean="0"/>
              <a:t>Recessive means it is the hidden trait-it is the one you can only see if there are two of the same copies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35491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7924800" cy="1143000"/>
          </a:xfrm>
        </p:spPr>
        <p:txBody>
          <a:bodyPr/>
          <a:lstStyle/>
          <a:p>
            <a:r>
              <a:rPr lang="en-US" dirty="0" smtClean="0"/>
              <a:t>Dominant versus 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731520"/>
            <a:ext cx="7924800" cy="376428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Dominant genetic disorders</a:t>
            </a:r>
          </a:p>
          <a:p>
            <a:r>
              <a:rPr lang="en-US" sz="2800" b="1" dirty="0" smtClean="0"/>
              <a:t>If you have one allele, you will have the disorder</a:t>
            </a:r>
          </a:p>
          <a:p>
            <a:endParaRPr lang="en-US" sz="2800" b="1" dirty="0"/>
          </a:p>
          <a:p>
            <a:r>
              <a:rPr lang="en-US" sz="2800" b="1" dirty="0" smtClean="0"/>
              <a:t>Huntington’s disease-brain goes bad</a:t>
            </a:r>
          </a:p>
          <a:p>
            <a:r>
              <a:rPr lang="en-US" sz="2800" b="1" dirty="0" smtClean="0"/>
              <a:t>Hypercholesterolemia- high cholesterol</a:t>
            </a:r>
          </a:p>
          <a:p>
            <a:r>
              <a:rPr lang="en-US" sz="2800" b="1" dirty="0" smtClean="0"/>
              <a:t>Polydactyl- </a:t>
            </a:r>
            <a:r>
              <a:rPr lang="en-US" sz="2800" b="1" smtClean="0"/>
              <a:t>multiple digits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913159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001001" cy="1143000"/>
          </a:xfrm>
        </p:spPr>
        <p:txBody>
          <a:bodyPr/>
          <a:lstStyle/>
          <a:p>
            <a:r>
              <a:rPr lang="en-US" dirty="0" smtClean="0"/>
              <a:t>Dominant versus 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8153400" cy="475488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Recessive genetic disorders</a:t>
            </a:r>
          </a:p>
          <a:p>
            <a:r>
              <a:rPr lang="en-US" sz="2800" b="1" dirty="0" smtClean="0"/>
              <a:t>You need two alleles to have this disorder</a:t>
            </a:r>
          </a:p>
          <a:p>
            <a:endParaRPr lang="en-US" sz="2800" b="1" dirty="0"/>
          </a:p>
          <a:p>
            <a:r>
              <a:rPr lang="en-US" sz="2800" b="1" dirty="0" smtClean="0"/>
              <a:t>Sickle cell anemia- blood cells are not round</a:t>
            </a:r>
          </a:p>
          <a:p>
            <a:r>
              <a:rPr lang="en-US" sz="2800" b="1" dirty="0" err="1" smtClean="0"/>
              <a:t>Tay</a:t>
            </a:r>
            <a:r>
              <a:rPr lang="en-US" sz="2800" b="1" dirty="0" smtClean="0"/>
              <a:t>-Sachs- brain goes bad and die early</a:t>
            </a:r>
          </a:p>
          <a:p>
            <a:r>
              <a:rPr lang="en-US" sz="2800" b="1" dirty="0" smtClean="0"/>
              <a:t>Cystic fibrosis CF- (65 roses)- produce too much mucous and die early</a:t>
            </a:r>
          </a:p>
          <a:p>
            <a:r>
              <a:rPr lang="en-US" sz="2800" b="1" dirty="0" smtClean="0"/>
              <a:t>Hemophilia- blood will not clot, die if get a bad cut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99203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410200"/>
            <a:ext cx="8229600" cy="1143000"/>
          </a:xfrm>
        </p:spPr>
        <p:txBody>
          <a:bodyPr/>
          <a:lstStyle/>
          <a:p>
            <a:r>
              <a:rPr lang="en-US" dirty="0" smtClean="0"/>
              <a:t>Dominant versus Recessive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Can get gene therapy-replaces the destructive gene</a:t>
            </a:r>
          </a:p>
          <a:p>
            <a:endParaRPr lang="en-US" sz="2800" b="1" dirty="0"/>
          </a:p>
          <a:p>
            <a:r>
              <a:rPr lang="en-US" sz="2800" b="1" dirty="0" smtClean="0"/>
              <a:t>Very expensive</a:t>
            </a:r>
          </a:p>
          <a:p>
            <a:r>
              <a:rPr lang="en-US" sz="2800" b="1" dirty="0" smtClean="0"/>
              <a:t>Very </a:t>
            </a:r>
            <a:r>
              <a:rPr lang="en-US" sz="2800" b="1" dirty="0" smtClean="0"/>
              <a:t>painful</a:t>
            </a:r>
          </a:p>
          <a:p>
            <a:r>
              <a:rPr lang="en-US" sz="2800" b="1" dirty="0" smtClean="0"/>
              <a:t>Have to take multiple times</a:t>
            </a: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Currently used with CF</a:t>
            </a:r>
          </a:p>
          <a:p>
            <a:r>
              <a:rPr lang="en-US" sz="2800" b="1" dirty="0" smtClean="0">
                <a:hlinkClick r:id="rId2"/>
              </a:rPr>
              <a:t>CF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2531399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562600"/>
            <a:ext cx="6512511" cy="1143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Mendelian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4800" y="228600"/>
            <a:ext cx="8534400" cy="51816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Flower color allele</a:t>
            </a:r>
          </a:p>
          <a:p>
            <a:r>
              <a:rPr lang="en-US" sz="3200" b="1" dirty="0" smtClean="0"/>
              <a:t>Can see as purple or white</a:t>
            </a:r>
          </a:p>
          <a:p>
            <a:r>
              <a:rPr lang="en-US" sz="3200" b="1" dirty="0" smtClean="0"/>
              <a:t>Written as P for purple and p for white</a:t>
            </a:r>
          </a:p>
          <a:p>
            <a:r>
              <a:rPr lang="en-US" sz="3200" b="1" dirty="0" smtClean="0"/>
              <a:t>(one letter for one trait based on the dominant allele-the one seen in a heterozygote)</a:t>
            </a:r>
          </a:p>
          <a:p>
            <a:pPr marL="45720" indent="0">
              <a:buNone/>
            </a:pPr>
            <a:endParaRPr lang="en-US" sz="3200" b="1" dirty="0"/>
          </a:p>
          <a:p>
            <a:r>
              <a:rPr lang="en-US" sz="3200" b="1" dirty="0" smtClean="0"/>
              <a:t>PP and </a:t>
            </a:r>
            <a:r>
              <a:rPr lang="en-US" sz="3200" b="1" dirty="0" err="1" smtClean="0"/>
              <a:t>pp</a:t>
            </a:r>
            <a:r>
              <a:rPr lang="en-US" sz="3200" b="1" dirty="0" smtClean="0"/>
              <a:t> are both homozygous</a:t>
            </a:r>
          </a:p>
          <a:p>
            <a:r>
              <a:rPr lang="en-US" sz="3200" b="1" dirty="0" err="1" smtClean="0"/>
              <a:t>Pp</a:t>
            </a:r>
            <a:r>
              <a:rPr lang="en-US" sz="3200" b="1" dirty="0" smtClean="0"/>
              <a:t> is heterozygous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1791867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715000"/>
            <a:ext cx="9144000" cy="1143000"/>
          </a:xfrm>
        </p:spPr>
        <p:txBody>
          <a:bodyPr/>
          <a:lstStyle/>
          <a:p>
            <a:r>
              <a:rPr lang="en-US" dirty="0" smtClean="0"/>
              <a:t>Writing the 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228600"/>
            <a:ext cx="8458200" cy="5486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Using the two alleles </a:t>
            </a:r>
          </a:p>
          <a:p>
            <a:endParaRPr lang="en-US" sz="2800" b="1" dirty="0"/>
          </a:p>
          <a:p>
            <a:r>
              <a:rPr lang="en-US" sz="2800" b="1" dirty="0" smtClean="0"/>
              <a:t>Writing the letters shows the genotype- the actual genes</a:t>
            </a:r>
          </a:p>
          <a:p>
            <a:endParaRPr lang="en-US" sz="2800" b="1" dirty="0"/>
          </a:p>
          <a:p>
            <a:r>
              <a:rPr lang="en-US" sz="2800" b="1" dirty="0" smtClean="0"/>
              <a:t>What the letters stand for shows the phenotype-the physical or visible traits</a:t>
            </a:r>
          </a:p>
          <a:p>
            <a:endParaRPr lang="en-US" sz="2800" b="1" dirty="0"/>
          </a:p>
          <a:p>
            <a:r>
              <a:rPr lang="en-US" sz="2800" b="1" dirty="0" smtClean="0"/>
              <a:t>PP means you have the purple </a:t>
            </a:r>
            <a:r>
              <a:rPr lang="en-US" sz="2800" b="1" u="sng" dirty="0" smtClean="0"/>
              <a:t>alleles</a:t>
            </a:r>
            <a:r>
              <a:rPr lang="en-US" sz="2800" b="1" dirty="0" smtClean="0"/>
              <a:t> (genotype)</a:t>
            </a:r>
          </a:p>
          <a:p>
            <a:r>
              <a:rPr lang="en-US" sz="2800" b="1" dirty="0" smtClean="0"/>
              <a:t>PP means you will </a:t>
            </a:r>
            <a:r>
              <a:rPr lang="en-US" sz="2800" b="1" u="sng" dirty="0" smtClean="0"/>
              <a:t>see</a:t>
            </a:r>
            <a:r>
              <a:rPr lang="en-US" sz="2800" b="1" dirty="0" smtClean="0"/>
              <a:t> the purple (phenotype)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77663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5680364"/>
            <a:ext cx="6512511" cy="1143000"/>
          </a:xfrm>
        </p:spPr>
        <p:txBody>
          <a:bodyPr/>
          <a:lstStyle/>
          <a:p>
            <a:r>
              <a:rPr lang="en-US" dirty="0" smtClean="0"/>
              <a:t>Two </a:t>
            </a:r>
            <a:r>
              <a:rPr lang="en-US" dirty="0" err="1" smtClean="0"/>
              <a:t>Mendelian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077200" cy="452628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1. law of segregation- the two alleles separate when gametes are formed, this is why you get one copy from mom and one copy from dad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2. law of independent assortment- alleles for different genes get separated, this means the seven pea plant traits can be mixed and matched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60802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708073"/>
            <a:ext cx="6512511" cy="1143000"/>
          </a:xfrm>
        </p:spPr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731520"/>
            <a:ext cx="7620000" cy="4221480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Punnett</a:t>
            </a:r>
            <a:r>
              <a:rPr lang="en-US" sz="2800" b="1" dirty="0" smtClean="0"/>
              <a:t> squares are a visual model for predicting genetic possibilities, it shows all the ways the alleles can be paired</a:t>
            </a:r>
          </a:p>
          <a:p>
            <a:pPr marL="45720" indent="0">
              <a:buNone/>
            </a:pPr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The mathematical possibilities are written as ratios</a:t>
            </a:r>
          </a:p>
          <a:p>
            <a:endParaRPr lang="en-US" sz="2800" dirty="0"/>
          </a:p>
          <a:p>
            <a:pPr marL="4572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7377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562600"/>
            <a:ext cx="6512511" cy="1143000"/>
          </a:xfrm>
        </p:spPr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077200" cy="437388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It is a box divided into four equal squares</a:t>
            </a:r>
          </a:p>
          <a:p>
            <a:endParaRPr lang="en-US" sz="2800" b="1" dirty="0"/>
          </a:p>
          <a:p>
            <a:r>
              <a:rPr lang="en-US" sz="2800" b="1" dirty="0" smtClean="0"/>
              <a:t>The P alleles are written on top and down the side of the box, one letter per square on the outside (law of segregation)</a:t>
            </a:r>
          </a:p>
          <a:p>
            <a:endParaRPr lang="en-US" sz="2800" b="1" dirty="0"/>
          </a:p>
          <a:p>
            <a:r>
              <a:rPr lang="en-US" sz="2800" b="1" dirty="0" smtClean="0"/>
              <a:t>The F alleles are written inside the boxes, two letters per box on the inside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1089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6512511" cy="1143000"/>
          </a:xfrm>
        </p:spPr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95" y="838200"/>
            <a:ext cx="8015375" cy="4678362"/>
          </a:xfrm>
        </p:spPr>
      </p:pic>
    </p:spTree>
    <p:extLst>
      <p:ext uri="{BB962C8B-B14F-4D97-AF65-F5344CB8AC3E}">
        <p14:creationId xmlns:p14="http://schemas.microsoft.com/office/powerpoint/2010/main" val="3631284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10200"/>
            <a:ext cx="6512511" cy="1143000"/>
          </a:xfrm>
        </p:spPr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81000" y="381000"/>
            <a:ext cx="80772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Standard 4- Heredity </a:t>
            </a:r>
          </a:p>
          <a:p>
            <a:r>
              <a:rPr lang="en-US" b="1" dirty="0"/>
              <a:t>CLE 3210.4.3 </a:t>
            </a:r>
            <a:r>
              <a:rPr lang="en-US" dirty="0"/>
              <a:t>Predict the outcome of monohybrid and dihybrid crosses. 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</a:p>
          <a:p>
            <a:r>
              <a:rPr lang="en-US" b="1" dirty="0"/>
              <a:t>CLE 3210.4.4 </a:t>
            </a:r>
            <a:r>
              <a:rPr lang="en-US" dirty="0"/>
              <a:t>Compare different modes of inheritance: sex linkage, co-dominance, incomplete dominance, multiple alleles, and polygenic traits. 	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b="1" dirty="0"/>
              <a:t>3210.4.2 </a:t>
            </a:r>
            <a:r>
              <a:rPr lang="en-US" dirty="0"/>
              <a:t>Complete and interpret genetic problems that illustrate sex linkage, co-dominance, incomplete dominance, multiple alleles, and polygenic inheritance.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b="1" dirty="0" smtClean="0"/>
              <a:t>3210.4.3 </a:t>
            </a:r>
            <a:r>
              <a:rPr lang="en-US" dirty="0"/>
              <a:t>Apply data to complete and interpret a genetic pedigree. </a:t>
            </a:r>
            <a:endParaRPr lang="en-US" dirty="0" smtClean="0"/>
          </a:p>
          <a:p>
            <a:pPr marL="45720" indent="0">
              <a:buNone/>
            </a:pPr>
            <a:r>
              <a:rPr lang="en-US" dirty="0"/>
              <a:t>	</a:t>
            </a:r>
          </a:p>
          <a:p>
            <a:r>
              <a:rPr lang="en-US" b="1" dirty="0"/>
              <a:t>SPI 3210.4.4 </a:t>
            </a:r>
            <a:r>
              <a:rPr lang="en-US" dirty="0"/>
              <a:t>Determine the probability of a particular trait in an offspring based on the genotype of the parents and the particular mode of inheritance. 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r>
              <a:rPr lang="en-US" b="1" dirty="0"/>
              <a:t>SPI 3210.4.5 </a:t>
            </a:r>
            <a:r>
              <a:rPr lang="en-US" dirty="0"/>
              <a:t>Apply pedigree data to interpret various modes of genetic inheritance.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3354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372168"/>
            <a:ext cx="8839199" cy="1143000"/>
          </a:xfrm>
        </p:spPr>
        <p:txBody>
          <a:bodyPr/>
          <a:lstStyle/>
          <a:p>
            <a:r>
              <a:rPr lang="en-US" dirty="0" smtClean="0"/>
              <a:t>4 ways to do a monohybrid cross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1. homozygous x homozygous</a:t>
            </a:r>
          </a:p>
          <a:p>
            <a:r>
              <a:rPr lang="en-US" dirty="0" smtClean="0"/>
              <a:t>2. homozygous x heterozygous</a:t>
            </a:r>
          </a:p>
          <a:p>
            <a:r>
              <a:rPr lang="en-US" dirty="0" smtClean="0"/>
              <a:t>3. heterozygous x heterozygous</a:t>
            </a:r>
          </a:p>
          <a:p>
            <a:r>
              <a:rPr lang="en-US" dirty="0" smtClean="0"/>
              <a:t>4. test cross= homozygous recessive x unknown</a:t>
            </a:r>
          </a:p>
          <a:p>
            <a:pPr lvl="2"/>
            <a:r>
              <a:rPr lang="en-US" dirty="0" smtClean="0"/>
              <a:t>Look at the offspring to determine the unknown genotype- usually to see if dominant trait is homozygous or heterozygous 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All have different and specific genotype and phenotype ratios</a:t>
            </a:r>
          </a:p>
        </p:txBody>
      </p:sp>
    </p:spTree>
    <p:extLst>
      <p:ext uri="{BB962C8B-B14F-4D97-AF65-F5344CB8AC3E}">
        <p14:creationId xmlns:p14="http://schemas.microsoft.com/office/powerpoint/2010/main" val="3343033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410200"/>
            <a:ext cx="8686799" cy="1143000"/>
          </a:xfrm>
        </p:spPr>
        <p:txBody>
          <a:bodyPr/>
          <a:lstStyle/>
          <a:p>
            <a:r>
              <a:rPr lang="en-US" dirty="0" smtClean="0"/>
              <a:t>1. Monohybrid Punnett Square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4572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Shows only one trait at a time</a:t>
            </a:r>
          </a:p>
          <a:p>
            <a:endParaRPr lang="en-US" sz="2800" b="1" dirty="0"/>
          </a:p>
          <a:p>
            <a:r>
              <a:rPr lang="en-US" sz="2800" b="1" dirty="0" smtClean="0"/>
              <a:t>The ratios for homozygous dominant and homozygous recessive</a:t>
            </a:r>
          </a:p>
          <a:p>
            <a:endParaRPr lang="en-US" sz="2800" b="1" dirty="0"/>
          </a:p>
          <a:p>
            <a:r>
              <a:rPr lang="en-US" sz="2800" b="1" dirty="0" smtClean="0"/>
              <a:t>Genotype- </a:t>
            </a:r>
            <a:r>
              <a:rPr lang="en-US" sz="2800" b="1" dirty="0" err="1" smtClean="0"/>
              <a:t>Pp</a:t>
            </a:r>
            <a:r>
              <a:rPr lang="en-US" sz="2800" b="1" dirty="0" smtClean="0"/>
              <a:t> 4:0</a:t>
            </a:r>
          </a:p>
          <a:p>
            <a:r>
              <a:rPr lang="en-US" sz="2800" b="1" dirty="0" smtClean="0"/>
              <a:t>Phenotype- Purple to white 4:0</a:t>
            </a:r>
          </a:p>
        </p:txBody>
      </p:sp>
    </p:spTree>
    <p:extLst>
      <p:ext uri="{BB962C8B-B14F-4D97-AF65-F5344CB8AC3E}">
        <p14:creationId xmlns:p14="http://schemas.microsoft.com/office/powerpoint/2010/main" val="2224439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2. Monohybrid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731518"/>
            <a:ext cx="4572000" cy="406908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One heterozygous and one homozygous recessive</a:t>
            </a:r>
          </a:p>
          <a:p>
            <a:endParaRPr lang="en-US" sz="3200" b="1" dirty="0"/>
          </a:p>
          <a:p>
            <a:r>
              <a:rPr lang="en-US" sz="3200" b="1" dirty="0" smtClean="0"/>
              <a:t>Genotype- </a:t>
            </a:r>
            <a:r>
              <a:rPr lang="en-US" sz="3200" b="1" dirty="0" err="1" smtClean="0"/>
              <a:t>Pp</a:t>
            </a:r>
            <a:r>
              <a:rPr lang="en-US" sz="3200" b="1" dirty="0" smtClean="0"/>
              <a:t> and </a:t>
            </a:r>
            <a:r>
              <a:rPr lang="en-US" sz="3200" b="1" dirty="0" err="1" smtClean="0"/>
              <a:t>pp</a:t>
            </a:r>
            <a:endParaRPr lang="en-US" sz="3200" b="1" dirty="0" smtClean="0"/>
          </a:p>
          <a:p>
            <a:r>
              <a:rPr lang="en-US" sz="3200" b="1" dirty="0" smtClean="0"/>
              <a:t>Phenotype- purple and white 2:2</a:t>
            </a: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143000"/>
            <a:ext cx="4254500" cy="4254500"/>
          </a:xfrm>
        </p:spPr>
      </p:pic>
    </p:spTree>
    <p:extLst>
      <p:ext uri="{BB962C8B-B14F-4D97-AF65-F5344CB8AC3E}">
        <p14:creationId xmlns:p14="http://schemas.microsoft.com/office/powerpoint/2010/main" val="33453764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3. Monohybrid Ratios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19"/>
            <a:ext cx="3880103" cy="347472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2 heterozygous parents</a:t>
            </a:r>
          </a:p>
          <a:p>
            <a:endParaRPr lang="en-US" sz="3200" b="1" dirty="0"/>
          </a:p>
          <a:p>
            <a:r>
              <a:rPr lang="en-US" sz="3200" b="1" dirty="0" smtClean="0"/>
              <a:t>Genotype- </a:t>
            </a:r>
            <a:r>
              <a:rPr lang="en-US" sz="3200" b="1" dirty="0" err="1" smtClean="0"/>
              <a:t>PP,Pp,pp</a:t>
            </a:r>
            <a:r>
              <a:rPr lang="en-US" sz="3200" b="1" dirty="0" smtClean="0"/>
              <a:t> 1:2:1</a:t>
            </a:r>
          </a:p>
          <a:p>
            <a:r>
              <a:rPr lang="en-US" sz="3200" b="1" dirty="0" smtClean="0"/>
              <a:t>Phenotype- Purple to white 3:1</a:t>
            </a:r>
            <a:endParaRPr lang="en-US" sz="32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914400"/>
            <a:ext cx="4044950" cy="4044950"/>
          </a:xfrm>
        </p:spPr>
      </p:pic>
    </p:spTree>
    <p:extLst>
      <p:ext uri="{BB962C8B-B14F-4D97-AF65-F5344CB8AC3E}">
        <p14:creationId xmlns:p14="http://schemas.microsoft.com/office/powerpoint/2010/main" val="26889881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Monohybrid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 cross</a:t>
            </a:r>
          </a:p>
          <a:p>
            <a:endParaRPr lang="en-US" dirty="0"/>
          </a:p>
          <a:p>
            <a:r>
              <a:rPr lang="en-US" dirty="0" smtClean="0"/>
              <a:t>If unknown is homozygous</a:t>
            </a:r>
          </a:p>
          <a:p>
            <a:r>
              <a:rPr lang="en-US" dirty="0" smtClean="0"/>
              <a:t>Genotype is </a:t>
            </a:r>
            <a:r>
              <a:rPr lang="en-US" dirty="0" err="1" smtClean="0"/>
              <a:t>Ww</a:t>
            </a:r>
            <a:r>
              <a:rPr lang="en-US" dirty="0" smtClean="0"/>
              <a:t> 4:0</a:t>
            </a:r>
          </a:p>
          <a:p>
            <a:r>
              <a:rPr lang="en-US" dirty="0" smtClean="0"/>
              <a:t>Phenotype is purple to white 4:0</a:t>
            </a:r>
          </a:p>
          <a:p>
            <a:endParaRPr lang="en-US" dirty="0"/>
          </a:p>
          <a:p>
            <a:r>
              <a:rPr lang="en-US" dirty="0" smtClean="0"/>
              <a:t>If unknown is heterozygous</a:t>
            </a:r>
          </a:p>
          <a:p>
            <a:r>
              <a:rPr lang="en-US" dirty="0" smtClean="0"/>
              <a:t>Genotype is </a:t>
            </a:r>
            <a:r>
              <a:rPr lang="en-US" dirty="0" err="1" smtClean="0"/>
              <a:t>Ww</a:t>
            </a:r>
            <a:r>
              <a:rPr lang="en-US" dirty="0" smtClean="0"/>
              <a:t>, </a:t>
            </a:r>
            <a:r>
              <a:rPr lang="en-US" dirty="0" err="1" smtClean="0"/>
              <a:t>ww</a:t>
            </a:r>
            <a:r>
              <a:rPr lang="en-US" dirty="0" smtClean="0"/>
              <a:t> 2:2</a:t>
            </a:r>
          </a:p>
          <a:p>
            <a:r>
              <a:rPr lang="en-US" dirty="0" smtClean="0"/>
              <a:t>Phenotype is purple to white 2:2</a:t>
            </a:r>
            <a:endParaRPr lang="en-US" dirty="0"/>
          </a:p>
        </p:txBody>
      </p:sp>
      <p:pic>
        <p:nvPicPr>
          <p:cNvPr id="1026" name="Picture 2" descr="http://www.prism.gatech.edu/~gh19/b1510/testcro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6425" y="1880235"/>
            <a:ext cx="2619375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604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334000"/>
            <a:ext cx="6512511" cy="1143000"/>
          </a:xfrm>
        </p:spPr>
        <p:txBody>
          <a:bodyPr/>
          <a:lstStyle/>
          <a:p>
            <a:r>
              <a:rPr lang="en-US" dirty="0" err="1" smtClean="0"/>
              <a:t>Punnett</a:t>
            </a:r>
            <a:r>
              <a:rPr lang="en-US" dirty="0" smtClean="0"/>
              <a:t> Square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8305800" cy="422148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Probability-the chances of a specific outcome occurring</a:t>
            </a:r>
          </a:p>
          <a:p>
            <a:endParaRPr lang="en-US" sz="2800" b="1" dirty="0" smtClean="0"/>
          </a:p>
          <a:p>
            <a:endParaRPr lang="en-US" sz="2800" b="1" dirty="0"/>
          </a:p>
          <a:p>
            <a:r>
              <a:rPr lang="en-US" sz="2800" b="1" dirty="0" smtClean="0"/>
              <a:t>Test cross-using a homozygous recessive parent and an unknown dominant parent to determine if it is homozygous or heterozygous, based on the ratios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819842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562600"/>
            <a:ext cx="6512511" cy="1143000"/>
          </a:xfrm>
        </p:spPr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731520"/>
            <a:ext cx="8077200" cy="467868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Looking at two traits at a time</a:t>
            </a:r>
          </a:p>
          <a:p>
            <a:endParaRPr lang="en-US" sz="2400" b="1" dirty="0"/>
          </a:p>
          <a:p>
            <a:r>
              <a:rPr lang="en-US" sz="2400" b="1" dirty="0" smtClean="0"/>
              <a:t>Each outside box gets two letters</a:t>
            </a:r>
          </a:p>
          <a:p>
            <a:r>
              <a:rPr lang="en-US" sz="2400" b="1" dirty="0" smtClean="0"/>
              <a:t>Use foil to get all the pairs</a:t>
            </a:r>
          </a:p>
          <a:p>
            <a:endParaRPr lang="en-US" sz="2400" b="1" dirty="0"/>
          </a:p>
          <a:p>
            <a:r>
              <a:rPr lang="en-US" sz="2400" b="1" dirty="0" smtClean="0"/>
              <a:t>Each inside box gets four letters</a:t>
            </a:r>
          </a:p>
          <a:p>
            <a:endParaRPr lang="en-US" sz="2400" b="1" dirty="0"/>
          </a:p>
          <a:p>
            <a:r>
              <a:rPr lang="en-US" sz="2400" b="1" dirty="0" smtClean="0"/>
              <a:t>If two heterozygous parents are used, the phenotypic ratio will ALWAYS be 9:3:3:1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2082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486400"/>
            <a:ext cx="6512511" cy="1143000"/>
          </a:xfrm>
        </p:spPr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78496"/>
            <a:ext cx="6629400" cy="5130141"/>
          </a:xfrm>
        </p:spPr>
      </p:pic>
    </p:spTree>
    <p:extLst>
      <p:ext uri="{BB962C8B-B14F-4D97-AF65-F5344CB8AC3E}">
        <p14:creationId xmlns:p14="http://schemas.microsoft.com/office/powerpoint/2010/main" val="1135224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1905000"/>
            <a:ext cx="2286000" cy="3610168"/>
          </a:xfrm>
        </p:spPr>
        <p:txBody>
          <a:bodyPr/>
          <a:lstStyle/>
          <a:p>
            <a:r>
              <a:rPr lang="en-US" dirty="0" smtClean="0"/>
              <a:t>But it is not </a:t>
            </a:r>
            <a:r>
              <a:rPr lang="en-US" smtClean="0"/>
              <a:t>that easy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76200"/>
            <a:ext cx="5603289" cy="6432577"/>
          </a:xfrm>
        </p:spPr>
      </p:pic>
    </p:spTree>
    <p:extLst>
      <p:ext uri="{BB962C8B-B14F-4D97-AF65-F5344CB8AC3E}">
        <p14:creationId xmlns:p14="http://schemas.microsoft.com/office/powerpoint/2010/main" val="200243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486400"/>
            <a:ext cx="6512511" cy="1143000"/>
          </a:xfrm>
        </p:spPr>
        <p:txBody>
          <a:bodyPr/>
          <a:lstStyle/>
          <a:p>
            <a:r>
              <a:rPr lang="en-US" dirty="0" smtClean="0"/>
              <a:t>3 types of dominance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731520"/>
            <a:ext cx="8001000" cy="452628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There are three types of dominance</a:t>
            </a:r>
          </a:p>
          <a:p>
            <a:endParaRPr lang="en-US" sz="2400" b="1" dirty="0"/>
          </a:p>
          <a:p>
            <a:r>
              <a:rPr lang="en-US" sz="2400" b="1" dirty="0" smtClean="0"/>
              <a:t>Based on the phenotype of the heterozygote</a:t>
            </a:r>
          </a:p>
          <a:p>
            <a:endParaRPr lang="en-US" sz="2400" b="1" dirty="0"/>
          </a:p>
          <a:p>
            <a:r>
              <a:rPr lang="en-US" sz="2400" b="1" dirty="0" smtClean="0"/>
              <a:t>1. complete dominance (Mendelian or classical)- see the dominant trait</a:t>
            </a:r>
          </a:p>
          <a:p>
            <a:r>
              <a:rPr lang="en-US" sz="2400" b="1" dirty="0" smtClean="0"/>
              <a:t>2. </a:t>
            </a:r>
            <a:r>
              <a:rPr lang="en-US" sz="2400" b="1" dirty="0" err="1" smtClean="0"/>
              <a:t>codominance</a:t>
            </a:r>
            <a:r>
              <a:rPr lang="en-US" sz="2400" b="1" dirty="0" smtClean="0"/>
              <a:t>- see both traits at the same time–purple and white</a:t>
            </a:r>
          </a:p>
          <a:p>
            <a:r>
              <a:rPr lang="en-US" sz="2400" b="1" dirty="0" smtClean="0"/>
              <a:t>3. incomplete dominance (blending)- see both traits mixed together- a light purple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71895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Vocab</a:t>
            </a:r>
          </a:p>
          <a:p>
            <a:r>
              <a:rPr lang="en-US" dirty="0" smtClean="0"/>
              <a:t>Punnett squares</a:t>
            </a:r>
          </a:p>
          <a:p>
            <a:r>
              <a:rPr lang="en-US" dirty="0" smtClean="0"/>
              <a:t>Predict ratios and probabilities</a:t>
            </a:r>
          </a:p>
          <a:p>
            <a:r>
              <a:rPr lang="en-US" dirty="0" smtClean="0"/>
              <a:t>Identify types of dominance</a:t>
            </a:r>
          </a:p>
          <a:p>
            <a:r>
              <a:rPr lang="en-US" dirty="0" smtClean="0"/>
              <a:t>Identify types of genetics</a:t>
            </a:r>
          </a:p>
          <a:p>
            <a:r>
              <a:rPr lang="en-US" dirty="0" smtClean="0"/>
              <a:t>Identify two laws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318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10200"/>
            <a:ext cx="7696200" cy="1143000"/>
          </a:xfrm>
        </p:spPr>
        <p:txBody>
          <a:bodyPr/>
          <a:lstStyle/>
          <a:p>
            <a:r>
              <a:rPr lang="en-US" dirty="0" smtClean="0"/>
              <a:t>Five types of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20"/>
            <a:ext cx="8001000" cy="445008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1. Genetics- normal inheritance</a:t>
            </a:r>
          </a:p>
          <a:p>
            <a:r>
              <a:rPr lang="en-US" sz="3200" b="1" dirty="0" smtClean="0"/>
              <a:t>2. </a:t>
            </a:r>
            <a:r>
              <a:rPr lang="en-US" sz="3200" b="1" dirty="0" err="1" smtClean="0"/>
              <a:t>Polygenetics</a:t>
            </a:r>
            <a:r>
              <a:rPr lang="en-US" sz="3200" b="1" dirty="0" smtClean="0"/>
              <a:t>-several genes are used for one trait</a:t>
            </a:r>
          </a:p>
          <a:p>
            <a:r>
              <a:rPr lang="en-US" sz="3200" b="1" dirty="0" smtClean="0"/>
              <a:t>3. Epigenetics-going above genetics into history and chemistry</a:t>
            </a:r>
          </a:p>
          <a:p>
            <a:r>
              <a:rPr lang="en-US" sz="3200" b="1" dirty="0" smtClean="0"/>
              <a:t>4. Sex-linked genetics- allele is only on the X or Y chromosome</a:t>
            </a:r>
          </a:p>
          <a:p>
            <a:r>
              <a:rPr lang="en-US" sz="3200" b="1" dirty="0" smtClean="0"/>
              <a:t>5. Pleiotropy- one gene controls </a:t>
            </a:r>
            <a:r>
              <a:rPr lang="en-US" sz="3200" b="1" smtClean="0"/>
              <a:t>multiple traits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6365708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5486400"/>
            <a:ext cx="6512511" cy="1143000"/>
          </a:xfrm>
        </p:spPr>
        <p:txBody>
          <a:bodyPr/>
          <a:lstStyle/>
          <a:p>
            <a:r>
              <a:rPr lang="en-US" dirty="0" smtClean="0"/>
              <a:t>Pedigrees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731520"/>
            <a:ext cx="7543800" cy="437388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 visual chart of inheritance</a:t>
            </a:r>
          </a:p>
          <a:p>
            <a:endParaRPr lang="en-US" sz="2800" b="1" dirty="0"/>
          </a:p>
          <a:p>
            <a:r>
              <a:rPr lang="en-US" sz="2800" b="1" dirty="0" smtClean="0"/>
              <a:t>Males are made as squares</a:t>
            </a:r>
          </a:p>
          <a:p>
            <a:r>
              <a:rPr lang="en-US" sz="2800" b="1" dirty="0" smtClean="0"/>
              <a:t>Females are made as circles</a:t>
            </a:r>
          </a:p>
          <a:p>
            <a:endParaRPr lang="en-US" sz="2800" b="1" dirty="0"/>
          </a:p>
          <a:p>
            <a:r>
              <a:rPr lang="en-US" sz="2800" b="1" dirty="0" smtClean="0"/>
              <a:t>If you are affected, the box is filled in</a:t>
            </a:r>
          </a:p>
          <a:p>
            <a:r>
              <a:rPr lang="en-US" sz="2800" b="1" dirty="0" smtClean="0"/>
              <a:t>If you are not affected, the box is left open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6064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680364"/>
            <a:ext cx="6512511" cy="1143000"/>
          </a:xfrm>
        </p:spPr>
        <p:txBody>
          <a:bodyPr/>
          <a:lstStyle/>
          <a:p>
            <a:r>
              <a:rPr lang="en-US" dirty="0" smtClean="0"/>
              <a:t>Pedigrees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35986"/>
            <a:ext cx="7086600" cy="5127048"/>
          </a:xfrm>
        </p:spPr>
      </p:pic>
    </p:spTree>
    <p:extLst>
      <p:ext uri="{BB962C8B-B14F-4D97-AF65-F5344CB8AC3E}">
        <p14:creationId xmlns:p14="http://schemas.microsoft.com/office/powerpoint/2010/main" val="27662620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257800"/>
            <a:ext cx="6512511" cy="1143000"/>
          </a:xfrm>
        </p:spPr>
        <p:txBody>
          <a:bodyPr/>
          <a:lstStyle/>
          <a:p>
            <a:r>
              <a:rPr lang="en-US" dirty="0" smtClean="0"/>
              <a:t>Blood types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9056"/>
            <a:ext cx="6476999" cy="4857750"/>
          </a:xfrm>
        </p:spPr>
      </p:pic>
    </p:spTree>
    <p:extLst>
      <p:ext uri="{BB962C8B-B14F-4D97-AF65-F5344CB8AC3E}">
        <p14:creationId xmlns:p14="http://schemas.microsoft.com/office/powerpoint/2010/main" val="4899425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Sex-linked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E</a:t>
            </a:r>
            <a:r>
              <a:rPr lang="en-US" dirty="0" smtClean="0"/>
              <a:t>xamples:</a:t>
            </a:r>
          </a:p>
          <a:p>
            <a:r>
              <a:rPr lang="en-US" dirty="0" smtClean="0"/>
              <a:t>Hemophilia</a:t>
            </a:r>
          </a:p>
          <a:p>
            <a:r>
              <a:rPr lang="en-US" dirty="0" smtClean="0"/>
              <a:t>Color blindness</a:t>
            </a:r>
          </a:p>
          <a:p>
            <a:r>
              <a:rPr lang="en-US" dirty="0" smtClean="0"/>
              <a:t>Baldness</a:t>
            </a:r>
          </a:p>
          <a:p>
            <a:r>
              <a:rPr lang="en-US" dirty="0" smtClean="0"/>
              <a:t>Duchenne muscular dystrophy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073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953000"/>
            <a:ext cx="6512511" cy="1143000"/>
          </a:xfrm>
        </p:spPr>
        <p:txBody>
          <a:bodyPr/>
          <a:lstStyle/>
          <a:p>
            <a:r>
              <a:rPr lang="en-US" dirty="0" smtClean="0"/>
              <a:t>Genetics versus Heredity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731520"/>
            <a:ext cx="7772400" cy="34747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Genetics-is the branch of study</a:t>
            </a:r>
          </a:p>
          <a:p>
            <a:r>
              <a:rPr lang="en-US" sz="4000" dirty="0" smtClean="0"/>
              <a:t>Heredity- is how traits are passed from parents to offspring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59952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0"/>
            <a:ext cx="6512511" cy="1143000"/>
          </a:xfrm>
        </p:spPr>
        <p:txBody>
          <a:bodyPr/>
          <a:lstStyle/>
          <a:p>
            <a:r>
              <a:rPr lang="en-US" dirty="0" smtClean="0"/>
              <a:t>Father of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731520"/>
            <a:ext cx="7924800" cy="3474720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Gregor</a:t>
            </a:r>
            <a:r>
              <a:rPr lang="en-US" sz="3200" dirty="0" smtClean="0"/>
              <a:t> Mendel created the branch of study (genetics)</a:t>
            </a:r>
          </a:p>
          <a:p>
            <a:r>
              <a:rPr lang="en-US" sz="3200" dirty="0" smtClean="0"/>
              <a:t>Austrian monk that studied pea plants</a:t>
            </a:r>
          </a:p>
          <a:p>
            <a:r>
              <a:rPr lang="en-US" sz="3200" dirty="0" smtClean="0"/>
              <a:t>Created two laws we follow</a:t>
            </a:r>
          </a:p>
          <a:p>
            <a:pPr lvl="1"/>
            <a:r>
              <a:rPr lang="en-US" sz="3200" dirty="0" smtClean="0"/>
              <a:t>1. law of segregation</a:t>
            </a:r>
          </a:p>
          <a:p>
            <a:pPr lvl="1"/>
            <a:r>
              <a:rPr lang="en-US" sz="3200" dirty="0" smtClean="0"/>
              <a:t>2. law of independent assortment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727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5694218"/>
            <a:ext cx="6512511" cy="1143000"/>
          </a:xfrm>
        </p:spPr>
        <p:txBody>
          <a:bodyPr/>
          <a:lstStyle/>
          <a:p>
            <a:r>
              <a:rPr lang="en-US" dirty="0" smtClean="0"/>
              <a:t>Pea plants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4528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Had 7 traits Mendel watched</a:t>
            </a:r>
          </a:p>
          <a:p>
            <a:r>
              <a:rPr lang="en-US" sz="2400" b="1" dirty="0" smtClean="0"/>
              <a:t>Each trait had only 2 options</a:t>
            </a:r>
          </a:p>
          <a:p>
            <a:pPr lvl="1"/>
            <a:r>
              <a:rPr lang="en-US" sz="2400" b="1" dirty="0" smtClean="0"/>
              <a:t>1. flower color</a:t>
            </a:r>
          </a:p>
          <a:p>
            <a:pPr lvl="1"/>
            <a:r>
              <a:rPr lang="en-US" sz="2400" b="1" dirty="0" smtClean="0"/>
              <a:t>2. seed color</a:t>
            </a:r>
          </a:p>
          <a:p>
            <a:pPr lvl="1"/>
            <a:r>
              <a:rPr lang="en-US" sz="2400" b="1" dirty="0" smtClean="0"/>
              <a:t>3. seed shape</a:t>
            </a:r>
          </a:p>
          <a:p>
            <a:pPr lvl="1"/>
            <a:r>
              <a:rPr lang="en-US" sz="2400" b="1" dirty="0" smtClean="0"/>
              <a:t>4. pod color</a:t>
            </a:r>
          </a:p>
          <a:p>
            <a:pPr lvl="1"/>
            <a:r>
              <a:rPr lang="en-US" sz="2400" b="1" dirty="0" smtClean="0"/>
              <a:t>5. pod shape</a:t>
            </a:r>
          </a:p>
          <a:p>
            <a:pPr lvl="1"/>
            <a:r>
              <a:rPr lang="en-US" sz="2400" b="1" dirty="0" smtClean="0"/>
              <a:t>6. flower position</a:t>
            </a:r>
          </a:p>
          <a:p>
            <a:pPr lvl="1"/>
            <a:r>
              <a:rPr lang="en-US" sz="2400" b="1" dirty="0" smtClean="0"/>
              <a:t>7. plant height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1814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638800"/>
            <a:ext cx="6512511" cy="1143000"/>
          </a:xfrm>
        </p:spPr>
        <p:txBody>
          <a:bodyPr/>
          <a:lstStyle/>
          <a:p>
            <a:r>
              <a:rPr lang="en-US" dirty="0" smtClean="0"/>
              <a:t>vocab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731520"/>
            <a:ext cx="8458200" cy="490728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 generation- the parents, got by only letting the plants self-pollinate</a:t>
            </a:r>
          </a:p>
          <a:p>
            <a:r>
              <a:rPr lang="en-US" sz="2800" b="1" dirty="0" smtClean="0"/>
              <a:t>F1 generation- the children</a:t>
            </a:r>
          </a:p>
          <a:p>
            <a:r>
              <a:rPr lang="en-US" sz="2800" b="1" dirty="0" smtClean="0"/>
              <a:t>F2 generation- the grandchildren</a:t>
            </a:r>
          </a:p>
          <a:p>
            <a:endParaRPr lang="en-US" sz="2800" b="1" dirty="0"/>
          </a:p>
          <a:p>
            <a:r>
              <a:rPr lang="en-US" sz="2800" b="1" dirty="0" smtClean="0"/>
              <a:t>F comes from the Latin word </a:t>
            </a:r>
            <a:r>
              <a:rPr lang="en-US" sz="2800" b="1" dirty="0" err="1" smtClean="0"/>
              <a:t>Filius</a:t>
            </a:r>
            <a:r>
              <a:rPr lang="en-US" sz="2800" b="1" dirty="0" smtClean="0"/>
              <a:t> meaning son</a:t>
            </a:r>
          </a:p>
          <a:p>
            <a:r>
              <a:rPr lang="en-US" sz="2800" b="1" dirty="0" smtClean="0"/>
              <a:t>Or </a:t>
            </a:r>
            <a:r>
              <a:rPr lang="en-US" sz="2800" b="1" dirty="0" err="1" smtClean="0"/>
              <a:t>Filia</a:t>
            </a:r>
            <a:r>
              <a:rPr lang="en-US" sz="2800" b="1" dirty="0" smtClean="0"/>
              <a:t> meaning daughter</a:t>
            </a:r>
          </a:p>
          <a:p>
            <a:endParaRPr lang="en-US" sz="2800" b="1" dirty="0"/>
          </a:p>
          <a:p>
            <a:r>
              <a:rPr lang="en-US" sz="2800" b="1" dirty="0" smtClean="0"/>
              <a:t>Monohybrid cross- mating and watching only one trait</a:t>
            </a:r>
          </a:p>
          <a:p>
            <a:r>
              <a:rPr lang="en-US" sz="2800" b="1" dirty="0" smtClean="0"/>
              <a:t>True-breeding- a purebred trait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323139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5486400"/>
            <a:ext cx="6512511" cy="1143000"/>
          </a:xfrm>
        </p:spPr>
        <p:txBody>
          <a:bodyPr/>
          <a:lstStyle/>
          <a:p>
            <a:r>
              <a:rPr lang="en-US" dirty="0" smtClean="0"/>
              <a:t>Appearance of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381000"/>
            <a:ext cx="8686800" cy="48006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Allele- having different versions for the same trait e.g. hair color or eye color</a:t>
            </a:r>
          </a:p>
          <a:p>
            <a:r>
              <a:rPr lang="en-US" sz="2800" b="1" dirty="0"/>
              <a:t>All traits come in pairs of alleles-that means you get two </a:t>
            </a:r>
            <a:r>
              <a:rPr lang="en-US" sz="2800" b="1" dirty="0" smtClean="0"/>
              <a:t>copies</a:t>
            </a:r>
          </a:p>
          <a:p>
            <a:pPr marL="45720" indent="0">
              <a:buNone/>
            </a:pPr>
            <a:endParaRPr lang="en-US" sz="2800" b="1" dirty="0"/>
          </a:p>
          <a:p>
            <a:r>
              <a:rPr lang="en-US" sz="2800" b="1" dirty="0"/>
              <a:t>Written as a letter based on the dominant allele, only use one letter for each </a:t>
            </a:r>
            <a:r>
              <a:rPr lang="en-US" sz="2800" b="1" dirty="0" smtClean="0"/>
              <a:t>trait</a:t>
            </a:r>
          </a:p>
          <a:p>
            <a:pPr marL="45720" indent="0">
              <a:buNone/>
            </a:pPr>
            <a:endParaRPr lang="en-US" sz="2800" b="1" dirty="0" smtClean="0"/>
          </a:p>
          <a:p>
            <a:r>
              <a:rPr lang="en-US" sz="2800" b="1" dirty="0"/>
              <a:t>The dominant allele is capitalized</a:t>
            </a:r>
          </a:p>
          <a:p>
            <a:r>
              <a:rPr lang="en-US" sz="2800" b="1" dirty="0"/>
              <a:t>The recessive allele is lower cased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10263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0"/>
            <a:ext cx="7807911" cy="1143000"/>
          </a:xfrm>
        </p:spPr>
        <p:txBody>
          <a:bodyPr/>
          <a:lstStyle/>
          <a:p>
            <a:r>
              <a:rPr lang="en-US" dirty="0" smtClean="0"/>
              <a:t>Allele pairs (come in twos)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731520"/>
            <a:ext cx="7543800" cy="347472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Alleles come in pairs, you get two copies (written as two letters)</a:t>
            </a:r>
          </a:p>
          <a:p>
            <a:endParaRPr lang="en-US" sz="2800" b="1" dirty="0"/>
          </a:p>
          <a:p>
            <a:r>
              <a:rPr lang="en-US" sz="2800" b="1" dirty="0" smtClean="0"/>
              <a:t>Homozygous means you get two of the same alleles</a:t>
            </a:r>
          </a:p>
          <a:p>
            <a:endParaRPr lang="en-US" sz="2800" b="1" dirty="0"/>
          </a:p>
          <a:p>
            <a:r>
              <a:rPr lang="en-US" sz="2800" b="1" dirty="0" smtClean="0"/>
              <a:t>Heterozygous means you get two different alleles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34821531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</TotalTime>
  <Words>1061</Words>
  <Application>Microsoft Office PowerPoint</Application>
  <PresentationFormat>On-screen Show (4:3)</PresentationFormat>
  <Paragraphs>208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7" baseType="lpstr">
      <vt:lpstr>Georgia</vt:lpstr>
      <vt:lpstr>Trebuchet MS</vt:lpstr>
      <vt:lpstr>Slipstream</vt:lpstr>
      <vt:lpstr>Chapter 9</vt:lpstr>
      <vt:lpstr>Standards</vt:lpstr>
      <vt:lpstr>Objectives</vt:lpstr>
      <vt:lpstr>Genetics versus Heredity</vt:lpstr>
      <vt:lpstr>Father of Genetics</vt:lpstr>
      <vt:lpstr>Pea plants</vt:lpstr>
      <vt:lpstr>vocab</vt:lpstr>
      <vt:lpstr>Appearance of traits</vt:lpstr>
      <vt:lpstr>Allele pairs (come in twos)</vt:lpstr>
      <vt:lpstr>Dominant versus recessive</vt:lpstr>
      <vt:lpstr>Dominant versus Recessive</vt:lpstr>
      <vt:lpstr>Dominant versus Recessive</vt:lpstr>
      <vt:lpstr>Dominant versus Recessive</vt:lpstr>
      <vt:lpstr>A Mendelian example</vt:lpstr>
      <vt:lpstr>Writing the Typing</vt:lpstr>
      <vt:lpstr>Two Mendelian laws</vt:lpstr>
      <vt:lpstr>Punnett Squares</vt:lpstr>
      <vt:lpstr>Punnett Squares</vt:lpstr>
      <vt:lpstr>Punnett squares</vt:lpstr>
      <vt:lpstr>4 ways to do a monohybrid cross</vt:lpstr>
      <vt:lpstr>1. Monohybrid Punnett Square Ratios</vt:lpstr>
      <vt:lpstr>2. Monohybrid Ratios</vt:lpstr>
      <vt:lpstr>3. Monohybrid Ratios</vt:lpstr>
      <vt:lpstr>4. Monohybrid Ratio</vt:lpstr>
      <vt:lpstr>Punnett Square uses</vt:lpstr>
      <vt:lpstr>Dihybrid crosses</vt:lpstr>
      <vt:lpstr>Dihybrid cross</vt:lpstr>
      <vt:lpstr>But it is not that easy</vt:lpstr>
      <vt:lpstr>3 types of dominance</vt:lpstr>
      <vt:lpstr>Five types of genetics</vt:lpstr>
      <vt:lpstr>Pedigrees</vt:lpstr>
      <vt:lpstr>Pedigrees</vt:lpstr>
      <vt:lpstr>Blood types</vt:lpstr>
      <vt:lpstr>Sex-linked traits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User</dc:creator>
  <cp:lastModifiedBy>Stephanie Brubeck</cp:lastModifiedBy>
  <cp:revision>25</cp:revision>
  <dcterms:created xsi:type="dcterms:W3CDTF">2013-02-27T00:05:06Z</dcterms:created>
  <dcterms:modified xsi:type="dcterms:W3CDTF">2016-11-29T18:41:47Z</dcterms:modified>
</cp:coreProperties>
</file>