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29"/>
  </p:notes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69" r:id="rId15"/>
    <p:sldId id="270" r:id="rId16"/>
    <p:sldId id="267" r:id="rId17"/>
    <p:sldId id="271" r:id="rId18"/>
    <p:sldId id="272" r:id="rId19"/>
    <p:sldId id="273" r:id="rId20"/>
    <p:sldId id="275" r:id="rId21"/>
    <p:sldId id="276" r:id="rId22"/>
    <p:sldId id="277" r:id="rId23"/>
    <p:sldId id="274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735" autoAdjust="0"/>
    <p:restoredTop sz="94660"/>
  </p:normalViewPr>
  <p:slideViewPr>
    <p:cSldViewPr snapToGrid="0">
      <p:cViewPr varScale="1">
        <p:scale>
          <a:sx n="46" d="100"/>
          <a:sy n="46" d="100"/>
        </p:scale>
        <p:origin x="60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B9E8B-9037-4939-96CE-6EA0C5E4ED6C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E3F99-A305-45F4-A490-B9A094D3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3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C31030B-011A-419D-95DC-265F4B205144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26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 19</a:t>
            </a:r>
            <a:br>
              <a:rPr lang="en-US" dirty="0"/>
            </a:br>
            <a:r>
              <a:rPr lang="en-US" dirty="0"/>
              <a:t>populations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57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structure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244" y="1643491"/>
            <a:ext cx="6435610" cy="4826709"/>
          </a:xfrm>
        </p:spPr>
      </p:pic>
    </p:spTree>
    <p:extLst>
      <p:ext uri="{BB962C8B-B14F-4D97-AF65-F5344CB8AC3E}">
        <p14:creationId xmlns:p14="http://schemas.microsoft.com/office/powerpoint/2010/main" val="1753962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K-strategist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Large size</a:t>
            </a:r>
          </a:p>
          <a:p>
            <a:pPr lvl="1"/>
            <a:r>
              <a:rPr lang="en-US" sz="3200" dirty="0"/>
              <a:t>Long lifespan</a:t>
            </a:r>
          </a:p>
          <a:p>
            <a:pPr lvl="1"/>
            <a:r>
              <a:rPr lang="en-US" sz="3200" dirty="0"/>
              <a:t>Few offspring</a:t>
            </a:r>
          </a:p>
          <a:p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R-strategist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sz="3200" dirty="0"/>
              <a:t>Small size</a:t>
            </a:r>
          </a:p>
          <a:p>
            <a:pPr lvl="1"/>
            <a:r>
              <a:rPr lang="en-US" sz="3200" dirty="0"/>
              <a:t>Short lifespan</a:t>
            </a:r>
          </a:p>
          <a:p>
            <a:pPr lvl="1"/>
            <a:r>
              <a:rPr lang="en-US" sz="3200" dirty="0"/>
              <a:t>Many offspring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28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75894"/>
          </a:xfrm>
        </p:spPr>
        <p:txBody>
          <a:bodyPr>
            <a:normAutofit fontScale="90000"/>
          </a:bodyPr>
          <a:lstStyle/>
          <a:p>
            <a:r>
              <a:rPr lang="en-US" dirty="0"/>
              <a:t>Survivorship </a:t>
            </a:r>
            <a:br>
              <a:rPr lang="en-US" dirty="0"/>
            </a:br>
            <a:r>
              <a:rPr lang="en-US" dirty="0"/>
              <a:t>curves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332041"/>
            <a:ext cx="7962899" cy="6388837"/>
          </a:xfrm>
        </p:spPr>
      </p:pic>
    </p:spTree>
    <p:extLst>
      <p:ext uri="{BB962C8B-B14F-4D97-AF65-F5344CB8AC3E}">
        <p14:creationId xmlns:p14="http://schemas.microsoft.com/office/powerpoint/2010/main" val="2545461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1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Few offspring</a:t>
            </a:r>
          </a:p>
          <a:p>
            <a:r>
              <a:rPr lang="en-US" sz="2800" dirty="0"/>
              <a:t>Low infant mortality</a:t>
            </a:r>
          </a:p>
          <a:p>
            <a:r>
              <a:rPr lang="en-US" sz="2800" dirty="0"/>
              <a:t>Parental care given</a:t>
            </a:r>
          </a:p>
          <a:p>
            <a:r>
              <a:rPr lang="en-US" sz="2800" dirty="0"/>
              <a:t>Most survive to old age</a:t>
            </a:r>
          </a:p>
          <a:p>
            <a:r>
              <a:rPr lang="en-US" sz="2800" dirty="0"/>
              <a:t>Large mammals including humans </a:t>
            </a:r>
          </a:p>
        </p:txBody>
      </p:sp>
    </p:spTree>
    <p:extLst>
      <p:ext uri="{BB962C8B-B14F-4D97-AF65-F5344CB8AC3E}">
        <p14:creationId xmlns:p14="http://schemas.microsoft.com/office/powerpoint/2010/main" val="4216520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Equal chance of living or dying throughout lifetime</a:t>
            </a:r>
          </a:p>
          <a:p>
            <a:r>
              <a:rPr lang="en-US" sz="3200" dirty="0"/>
              <a:t>Birds, reptiles, small mammals </a:t>
            </a:r>
          </a:p>
        </p:txBody>
      </p:sp>
    </p:spTree>
    <p:extLst>
      <p:ext uri="{BB962C8B-B14F-4D97-AF65-F5344CB8AC3E}">
        <p14:creationId xmlns:p14="http://schemas.microsoft.com/office/powerpoint/2010/main" val="4005648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Many offspring</a:t>
            </a:r>
          </a:p>
          <a:p>
            <a:r>
              <a:rPr lang="en-US" sz="2800" dirty="0"/>
              <a:t>High infant mortality rate</a:t>
            </a:r>
          </a:p>
          <a:p>
            <a:r>
              <a:rPr lang="en-US" sz="2800" dirty="0"/>
              <a:t>No parental care given</a:t>
            </a:r>
          </a:p>
          <a:p>
            <a:r>
              <a:rPr lang="en-US" sz="2800" dirty="0"/>
              <a:t>Invertebrates, fish, amphibians, plants</a:t>
            </a:r>
          </a:p>
        </p:txBody>
      </p:sp>
    </p:spTree>
    <p:extLst>
      <p:ext uri="{BB962C8B-B14F-4D97-AF65-F5344CB8AC3E}">
        <p14:creationId xmlns:p14="http://schemas.microsoft.com/office/powerpoint/2010/main" val="3040098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4400"/>
          </a:p>
        </p:txBody>
      </p:sp>
      <p:pic>
        <p:nvPicPr>
          <p:cNvPr id="17411" name="Picture 3" descr="http://www.sirinet.net/~jgjohnso/popgrow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1"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953000" y="3200401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3399FF"/>
                </a:solidFill>
                <a:latin typeface="Times New Roman" panose="02020603050405020304" pitchFamily="18" charset="0"/>
              </a:rPr>
              <a:t>r term</a:t>
            </a:r>
            <a:r>
              <a:rPr lang="en-US" altLang="en-US" sz="2800" b="1">
                <a:solidFill>
                  <a:srgbClr val="3399FF"/>
                </a:solidFill>
                <a:latin typeface="Times New Roman" panose="02020603050405020304" pitchFamily="18" charset="0"/>
              </a:rPr>
              <a:t> – rate of growth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943600" y="990601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3399FF"/>
                </a:solidFill>
                <a:latin typeface="Times New Roman" panose="02020603050405020304" pitchFamily="18" charset="0"/>
              </a:rPr>
              <a:t>K term</a:t>
            </a:r>
            <a:r>
              <a:rPr lang="en-US" altLang="en-US" sz="2800" b="1">
                <a:solidFill>
                  <a:srgbClr val="3399FF"/>
                </a:solidFill>
                <a:latin typeface="Times New Roman" panose="02020603050405020304" pitchFamily="18" charset="0"/>
              </a:rPr>
              <a:t> – carrying capacity</a:t>
            </a:r>
          </a:p>
        </p:txBody>
      </p:sp>
    </p:spTree>
    <p:extLst>
      <p:ext uri="{BB962C8B-B14F-4D97-AF65-F5344CB8AC3E}">
        <p14:creationId xmlns:p14="http://schemas.microsoft.com/office/powerpoint/2010/main" val="2163392922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Exponential </a:t>
            </a:r>
            <a:br>
              <a:rPr lang="en-US" dirty="0"/>
            </a:br>
            <a:r>
              <a:rPr lang="en-US" dirty="0"/>
              <a:t>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Early phase of growth</a:t>
            </a:r>
          </a:p>
          <a:p>
            <a:r>
              <a:rPr lang="en-US" sz="3200" dirty="0"/>
              <a:t>High availability of resources</a:t>
            </a:r>
          </a:p>
          <a:p>
            <a:r>
              <a:rPr lang="en-US" sz="3200" dirty="0"/>
              <a:t>Little competition</a:t>
            </a:r>
          </a:p>
          <a:p>
            <a:r>
              <a:rPr lang="en-US" sz="3200" dirty="0"/>
              <a:t>Little predation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91877" y="280945"/>
            <a:ext cx="6675580" cy="5571215"/>
          </a:xfrm>
        </p:spPr>
      </p:pic>
    </p:spTree>
    <p:extLst>
      <p:ext uri="{BB962C8B-B14F-4D97-AF65-F5344CB8AC3E}">
        <p14:creationId xmlns:p14="http://schemas.microsoft.com/office/powerpoint/2010/main" val="1034935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curve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Limits on growth appear</a:t>
            </a:r>
          </a:p>
          <a:p>
            <a:r>
              <a:rPr lang="en-US" sz="3200" dirty="0"/>
              <a:t>Competition</a:t>
            </a:r>
          </a:p>
          <a:p>
            <a:r>
              <a:rPr lang="en-US" sz="3200" dirty="0"/>
              <a:t>Predation</a:t>
            </a:r>
          </a:p>
          <a:p>
            <a:r>
              <a:rPr lang="en-US" sz="3200" dirty="0"/>
              <a:t>Parasitism</a:t>
            </a:r>
          </a:p>
          <a:p>
            <a:r>
              <a:rPr lang="en-US" sz="3200" dirty="0"/>
              <a:t>Illness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1680" y="294604"/>
            <a:ext cx="6159816" cy="6155047"/>
          </a:xfrm>
        </p:spPr>
      </p:pic>
    </p:spTree>
    <p:extLst>
      <p:ext uri="{BB962C8B-B14F-4D97-AF65-F5344CB8AC3E}">
        <p14:creationId xmlns:p14="http://schemas.microsoft.com/office/powerpoint/2010/main" val="1300003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Carrying capacity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maximum number of individuals an environment can support</a:t>
            </a:r>
          </a:p>
        </p:txBody>
      </p:sp>
    </p:spTree>
    <p:extLst>
      <p:ext uri="{BB962C8B-B14F-4D97-AF65-F5344CB8AC3E}">
        <p14:creationId xmlns:p14="http://schemas.microsoft.com/office/powerpoint/2010/main" val="212792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SPI 3210.5.2 </a:t>
            </a:r>
            <a:r>
              <a:rPr lang="en-US" dirty="0"/>
              <a:t>Recognize the relationship between form and function in living things. </a:t>
            </a:r>
          </a:p>
          <a:p>
            <a:r>
              <a:rPr lang="en-US" b="1" dirty="0"/>
              <a:t>SPI 3210.5.3 </a:t>
            </a:r>
            <a:r>
              <a:rPr lang="en-US" dirty="0"/>
              <a:t>Recognize the relationships among environmental change, genetic variation, natural selection, and the emergence of a new species. 	</a:t>
            </a:r>
          </a:p>
          <a:p>
            <a:r>
              <a:rPr lang="en-US" b="1" dirty="0"/>
              <a:t>SPI 3210.5.4 </a:t>
            </a:r>
            <a:r>
              <a:rPr lang="en-US" dirty="0"/>
              <a:t>Describe the relationship between the amount of biodiversity and the ability of a population to adapt to a changing environment.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67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974" y="316426"/>
            <a:ext cx="9399226" cy="6134886"/>
          </a:xfrm>
        </p:spPr>
      </p:pic>
    </p:spTree>
    <p:extLst>
      <p:ext uri="{BB962C8B-B14F-4D97-AF65-F5344CB8AC3E}">
        <p14:creationId xmlns:p14="http://schemas.microsoft.com/office/powerpoint/2010/main" val="4041936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89710"/>
            <a:ext cx="10467903" cy="6280742"/>
          </a:xfrm>
        </p:spPr>
      </p:pic>
    </p:spTree>
    <p:extLst>
      <p:ext uri="{BB962C8B-B14F-4D97-AF65-F5344CB8AC3E}">
        <p14:creationId xmlns:p14="http://schemas.microsoft.com/office/powerpoint/2010/main" val="2321577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8244"/>
            <a:ext cx="9677400" cy="6653213"/>
          </a:xfrm>
        </p:spPr>
      </p:pic>
    </p:spTree>
    <p:extLst>
      <p:ext uri="{BB962C8B-B14F-4D97-AF65-F5344CB8AC3E}">
        <p14:creationId xmlns:p14="http://schemas.microsoft.com/office/powerpoint/2010/main" val="3183148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Invasive species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Ones introduced to a new environment</a:t>
            </a:r>
          </a:p>
          <a:p>
            <a:r>
              <a:rPr lang="en-US" sz="3200" dirty="0"/>
              <a:t>Usu. Do not have predators, so pop goes up</a:t>
            </a:r>
          </a:p>
          <a:p>
            <a:r>
              <a:rPr lang="en-US" sz="3200" dirty="0"/>
              <a:t>Usu. Can outcompete the native species, so pop goes down </a:t>
            </a:r>
          </a:p>
        </p:txBody>
      </p:sp>
    </p:spTree>
    <p:extLst>
      <p:ext uri="{BB962C8B-B14F-4D97-AF65-F5344CB8AC3E}">
        <p14:creationId xmlns:p14="http://schemas.microsoft.com/office/powerpoint/2010/main" val="4076536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Examples- nutria from South America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947" y="1767314"/>
            <a:ext cx="6625390" cy="4422447"/>
          </a:xfrm>
        </p:spPr>
      </p:pic>
    </p:spTree>
    <p:extLst>
      <p:ext uri="{BB962C8B-B14F-4D97-AF65-F5344CB8AC3E}">
        <p14:creationId xmlns:p14="http://schemas.microsoft.com/office/powerpoint/2010/main" val="3597751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Silver carp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997" y="2014194"/>
            <a:ext cx="10375402" cy="4097848"/>
          </a:xfrm>
        </p:spPr>
      </p:pic>
    </p:spTree>
    <p:extLst>
      <p:ext uri="{BB962C8B-B14F-4D97-AF65-F5344CB8AC3E}">
        <p14:creationId xmlns:p14="http://schemas.microsoft.com/office/powerpoint/2010/main" val="15742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Cane toads in Australia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697" y="1590090"/>
            <a:ext cx="6457058" cy="4842794"/>
          </a:xfrm>
        </p:spPr>
      </p:pic>
    </p:spTree>
    <p:extLst>
      <p:ext uri="{BB962C8B-B14F-4D97-AF65-F5344CB8AC3E}">
        <p14:creationId xmlns:p14="http://schemas.microsoft.com/office/powerpoint/2010/main" val="494164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Kudzu in the South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513" y="1593281"/>
            <a:ext cx="7685316" cy="5003461"/>
          </a:xfrm>
        </p:spPr>
      </p:pic>
    </p:spTree>
    <p:extLst>
      <p:ext uri="{BB962C8B-B14F-4D97-AF65-F5344CB8AC3E}">
        <p14:creationId xmlns:p14="http://schemas.microsoft.com/office/powerpoint/2010/main" val="81730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types of dispersion</a:t>
            </a:r>
          </a:p>
          <a:p>
            <a:r>
              <a:rPr lang="en-US" dirty="0"/>
              <a:t>Survivorship curves </a:t>
            </a:r>
          </a:p>
          <a:p>
            <a:r>
              <a:rPr lang="en-US" dirty="0"/>
              <a:t>Density- independent vs density- dependent factors</a:t>
            </a:r>
          </a:p>
          <a:p>
            <a:r>
              <a:rPr lang="en-US" dirty="0"/>
              <a:t>Invasive species </a:t>
            </a:r>
          </a:p>
        </p:txBody>
      </p:sp>
    </p:spTree>
    <p:extLst>
      <p:ext uri="{BB962C8B-B14F-4D97-AF65-F5344CB8AC3E}">
        <p14:creationId xmlns:p14="http://schemas.microsoft.com/office/powerpoint/2010/main" val="137538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327097"/>
            <a:ext cx="10058400" cy="6286501"/>
          </a:xfrm>
        </p:spPr>
      </p:pic>
    </p:spTree>
    <p:extLst>
      <p:ext uri="{BB962C8B-B14F-4D97-AF65-F5344CB8AC3E}">
        <p14:creationId xmlns:p14="http://schemas.microsoft.com/office/powerpoint/2010/main" val="52991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vs species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Species- a population that can interbreed</a:t>
            </a:r>
          </a:p>
          <a:p>
            <a:endParaRPr lang="en-US" sz="2800" dirty="0"/>
          </a:p>
          <a:p>
            <a:r>
              <a:rPr lang="en-US" sz="2800" dirty="0"/>
              <a:t>Population- a group of organisms that belong to the same species and live in a particular places at the same time </a:t>
            </a:r>
          </a:p>
        </p:txBody>
      </p:sp>
    </p:spTree>
    <p:extLst>
      <p:ext uri="{BB962C8B-B14F-4D97-AF65-F5344CB8AC3E}">
        <p14:creationId xmlns:p14="http://schemas.microsoft.com/office/powerpoint/2010/main" val="35184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3" y="642594"/>
            <a:ext cx="11260667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Population density- how close/far apart are they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911" y="2372497"/>
            <a:ext cx="10066944" cy="3783665"/>
          </a:xfrm>
        </p:spPr>
      </p:pic>
    </p:spTree>
    <p:extLst>
      <p:ext uri="{BB962C8B-B14F-4D97-AF65-F5344CB8AC3E}">
        <p14:creationId xmlns:p14="http://schemas.microsoft.com/office/powerpoint/2010/main" val="320910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Population distribution, dispersion, density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0389" y="2103438"/>
            <a:ext cx="5671222" cy="3932237"/>
          </a:xfrm>
        </p:spPr>
      </p:pic>
    </p:spTree>
    <p:extLst>
      <p:ext uri="{BB962C8B-B14F-4D97-AF65-F5344CB8AC3E}">
        <p14:creationId xmlns:p14="http://schemas.microsoft.com/office/powerpoint/2010/main" val="316281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0"/>
            <a:ext cx="8305800" cy="1739900"/>
          </a:xfrm>
        </p:spPr>
        <p:txBody>
          <a:bodyPr/>
          <a:lstStyle/>
          <a:p>
            <a:pPr eaLnBrk="1" hangingPunct="1"/>
            <a:r>
              <a:rPr lang="en-US" altLang="en-US" sz="3600"/>
              <a:t>Population density is a measurement of the number of individuals living in a defined space.</a:t>
            </a:r>
          </a:p>
        </p:txBody>
      </p:sp>
      <p:pic>
        <p:nvPicPr>
          <p:cNvPr id="4102" name="Picture 6" descr="0436_bhspe-051403.p1.gif 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38601"/>
            <a:ext cx="7620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981200" y="3733800"/>
            <a:ext cx="8229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772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Population dynamics- greatly effected by life expectancy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Growth factors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4000" dirty="0"/>
              <a:t>immigration</a:t>
            </a:r>
          </a:p>
          <a:p>
            <a:pPr lvl="1"/>
            <a:r>
              <a:rPr lang="en-US" sz="4000" dirty="0"/>
              <a:t>births</a:t>
            </a:r>
            <a:endParaRPr lang="en-US" sz="4400" dirty="0"/>
          </a:p>
          <a:p>
            <a:endParaRPr lang="en-US" sz="3600" dirty="0"/>
          </a:p>
          <a:p>
            <a:pPr marL="274320" lvl="1" indent="0">
              <a:buNone/>
            </a:pPr>
            <a:endParaRPr lang="en-US" sz="32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Shrinking factors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sz="4000" dirty="0"/>
              <a:t>Emigration</a:t>
            </a:r>
          </a:p>
          <a:p>
            <a:pPr lvl="1"/>
            <a:r>
              <a:rPr lang="en-US" sz="4000" dirty="0"/>
              <a:t>Death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03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49</TotalTime>
  <Words>294</Words>
  <Application>Microsoft Office PowerPoint</Application>
  <PresentationFormat>Widescreen</PresentationFormat>
  <Paragraphs>75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Garamond</vt:lpstr>
      <vt:lpstr>Times</vt:lpstr>
      <vt:lpstr>Times New Roman</vt:lpstr>
      <vt:lpstr>Savon</vt:lpstr>
      <vt:lpstr>Ch 19 populations</vt:lpstr>
      <vt:lpstr>Standards </vt:lpstr>
      <vt:lpstr>Objectives </vt:lpstr>
      <vt:lpstr>PowerPoint Presentation</vt:lpstr>
      <vt:lpstr>Population vs species</vt:lpstr>
      <vt:lpstr>Population density- how close/far apart are they</vt:lpstr>
      <vt:lpstr>Population distribution, dispersion, density</vt:lpstr>
      <vt:lpstr>PowerPoint Presentation</vt:lpstr>
      <vt:lpstr>Population dynamics- greatly effected by life expectancy</vt:lpstr>
      <vt:lpstr>Age structure</vt:lpstr>
      <vt:lpstr>Strategies </vt:lpstr>
      <vt:lpstr>Survivorship  curves</vt:lpstr>
      <vt:lpstr>Type 1</vt:lpstr>
      <vt:lpstr>Type 2</vt:lpstr>
      <vt:lpstr>Type 3</vt:lpstr>
      <vt:lpstr>PowerPoint Presentation</vt:lpstr>
      <vt:lpstr>Exponential  curve</vt:lpstr>
      <vt:lpstr>Logistic curve </vt:lpstr>
      <vt:lpstr>Carrying capacity </vt:lpstr>
      <vt:lpstr>PowerPoint Presentation</vt:lpstr>
      <vt:lpstr>PowerPoint Presentation</vt:lpstr>
      <vt:lpstr>PowerPoint Presentation</vt:lpstr>
      <vt:lpstr>Invasive species </vt:lpstr>
      <vt:lpstr>Examples- nutria from South America</vt:lpstr>
      <vt:lpstr>Silver carp</vt:lpstr>
      <vt:lpstr>Cane toads in Australia</vt:lpstr>
      <vt:lpstr>Kudzu in the South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19 populations</dc:title>
  <dc:creator>Stephanie Brubeck</dc:creator>
  <cp:lastModifiedBy>Stephanie Brubeck</cp:lastModifiedBy>
  <cp:revision>12</cp:revision>
  <dcterms:created xsi:type="dcterms:W3CDTF">2017-03-20T21:55:43Z</dcterms:created>
  <dcterms:modified xsi:type="dcterms:W3CDTF">2017-03-20T22:47:48Z</dcterms:modified>
</cp:coreProperties>
</file>