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ecology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 18</a:t>
            </a:r>
          </a:p>
        </p:txBody>
      </p:sp>
    </p:spTree>
    <p:extLst>
      <p:ext uri="{BB962C8B-B14F-4D97-AF65-F5344CB8AC3E}">
        <p14:creationId xmlns:p14="http://schemas.microsoft.com/office/powerpoint/2010/main" val="398801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role a species plays in and environment</a:t>
            </a:r>
          </a:p>
          <a:p>
            <a:r>
              <a:rPr lang="en-US" dirty="0"/>
              <a:t>Includes the range of conditions tolerated</a:t>
            </a:r>
          </a:p>
          <a:p>
            <a:r>
              <a:rPr lang="en-US" dirty="0"/>
              <a:t>Resources it uses</a:t>
            </a:r>
          </a:p>
          <a:p>
            <a:r>
              <a:rPr lang="en-US" dirty="0"/>
              <a:t>Methods it uses to obtain resources</a:t>
            </a:r>
          </a:p>
          <a:p>
            <a:r>
              <a:rPr lang="en-US" dirty="0"/>
              <a:t>Number of offspring created</a:t>
            </a:r>
          </a:p>
          <a:p>
            <a:r>
              <a:rPr lang="en-US" dirty="0"/>
              <a:t>Time of reproductions</a:t>
            </a:r>
          </a:p>
          <a:p>
            <a:r>
              <a:rPr lang="en-US" dirty="0"/>
              <a:t>And interactions with other species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61881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Generalist- can use multiple resources- opossum can eat lots of things</a:t>
            </a:r>
          </a:p>
          <a:p>
            <a:endParaRPr lang="en-US" dirty="0"/>
          </a:p>
          <a:p>
            <a:r>
              <a:rPr lang="en-US" dirty="0"/>
              <a:t>Specialist- only uses a few resources- koala eating eucalyptus or panda eating bamboo</a:t>
            </a:r>
          </a:p>
        </p:txBody>
      </p:sp>
    </p:spTree>
    <p:extLst>
      <p:ext uri="{BB962C8B-B14F-4D97-AF65-F5344CB8AC3E}">
        <p14:creationId xmlns:p14="http://schemas.microsoft.com/office/powerpoint/2010/main" val="248105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makes the food in the ecosystem</a:t>
            </a:r>
          </a:p>
          <a:p>
            <a:endParaRPr lang="en-US" dirty="0"/>
          </a:p>
          <a:p>
            <a:r>
              <a:rPr lang="en-US" dirty="0"/>
              <a:t>Photosynthesis- usu. plants</a:t>
            </a:r>
          </a:p>
          <a:p>
            <a:r>
              <a:rPr lang="en-US" dirty="0"/>
              <a:t>Chemosynthesis- usu. bacteria</a:t>
            </a:r>
          </a:p>
        </p:txBody>
      </p:sp>
    </p:spTree>
    <p:extLst>
      <p:ext uri="{BB962C8B-B14F-4D97-AF65-F5344CB8AC3E}">
        <p14:creationId xmlns:p14="http://schemas.microsoft.com/office/powerpoint/2010/main" val="202904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Trophic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Organisms position in a sequence of energy transfers</a:t>
            </a:r>
          </a:p>
          <a:p>
            <a:r>
              <a:rPr lang="en-US" dirty="0"/>
              <a:t>When you get to eat</a:t>
            </a:r>
          </a:p>
          <a:p>
            <a:endParaRPr lang="en-US" dirty="0"/>
          </a:p>
          <a:p>
            <a:r>
              <a:rPr lang="en-US" dirty="0"/>
              <a:t>Producer</a:t>
            </a:r>
          </a:p>
          <a:p>
            <a:r>
              <a:rPr lang="en-US" dirty="0"/>
              <a:t>Consumer – herbivore, carnivore, omnivore, </a:t>
            </a:r>
            <a:r>
              <a:rPr lang="en-US" dirty="0" err="1"/>
              <a:t>detrivore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07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269" y="0"/>
            <a:ext cx="6446517" cy="6891599"/>
          </a:xfrm>
        </p:spPr>
      </p:pic>
    </p:spTree>
    <p:extLst>
      <p:ext uri="{BB962C8B-B14F-4D97-AF65-F5344CB8AC3E}">
        <p14:creationId xmlns:p14="http://schemas.microsoft.com/office/powerpoint/2010/main" val="239080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5" y="642594"/>
            <a:ext cx="11462656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Biomass- only 10 % of energy is passed to next level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883" y="2014194"/>
            <a:ext cx="8362234" cy="4566220"/>
          </a:xfrm>
        </p:spPr>
      </p:pic>
    </p:spTree>
    <p:extLst>
      <p:ext uri="{BB962C8B-B14F-4D97-AF65-F5344CB8AC3E}">
        <p14:creationId xmlns:p14="http://schemas.microsoft.com/office/powerpoint/2010/main" val="110034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Biogeochemical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103120"/>
            <a:ext cx="10853057" cy="3931920"/>
          </a:xfrm>
        </p:spPr>
        <p:txBody>
          <a:bodyPr/>
          <a:lstStyle/>
          <a:p>
            <a:r>
              <a:rPr lang="en-US" dirty="0"/>
              <a:t>Water</a:t>
            </a:r>
          </a:p>
          <a:p>
            <a:endParaRPr lang="en-US" dirty="0"/>
          </a:p>
          <a:p>
            <a:r>
              <a:rPr lang="en-US" dirty="0"/>
              <a:t>Carbon- based on carbon dioxide</a:t>
            </a:r>
          </a:p>
          <a:p>
            <a:endParaRPr lang="en-US" dirty="0"/>
          </a:p>
          <a:p>
            <a:r>
              <a:rPr lang="en-US" dirty="0"/>
              <a:t>Nitrogen- bacteria have to help put it in a usable form for 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Phosphorus- never in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306279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95425" y="-6103938"/>
            <a:ext cx="13190538" cy="369332"/>
            <a:chOff x="0" y="0"/>
            <a:chExt cx="8309" cy="369332"/>
          </a:xfrm>
        </p:grpSpPr>
        <p:sp>
          <p:nvSpPr>
            <p:cNvPr id="17613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8309" cy="0"/>
            </a:xfrm>
            <a:prstGeom prst="rect">
              <a:avLst/>
            </a:prstGeom>
            <a:solidFill>
              <a:srgbClr val="FCFC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0"/>
              <a:ext cx="8309" cy="369332"/>
              <a:chOff x="0" y="0"/>
              <a:chExt cx="8309" cy="369332"/>
            </a:xfrm>
          </p:grpSpPr>
          <p:sp>
            <p:nvSpPr>
              <p:cNvPr id="17613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309" cy="369332"/>
              </a:xfrm>
              <a:prstGeom prst="rect">
                <a:avLst/>
              </a:prstGeom>
              <a:solidFill>
                <a:srgbClr val="FCFC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613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69332"/>
              </a:xfrm>
              <a:prstGeom prst="rect">
                <a:avLst/>
              </a:prstGeom>
              <a:solidFill>
                <a:srgbClr val="FCFC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7170" name="Picture 2" descr="http://www.srh.noaa.gov/jetstream/atmos/images/hydro_5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0"/>
            <a:ext cx="9187531" cy="6858000"/>
            <a:chOff x="3429000" y="3187700"/>
            <a:chExt cx="5359393" cy="3289300"/>
          </a:xfrm>
        </p:grpSpPr>
        <p:pic>
          <p:nvPicPr>
            <p:cNvPr id="5" name="Picture 3" descr="bhspe-051305-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9000" y="3187700"/>
              <a:ext cx="5334000" cy="3289300"/>
            </a:xfrm>
            <a:prstGeom prst="rect">
              <a:avLst/>
            </a:prstGeom>
            <a:noFill/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721097" y="3238508"/>
              <a:ext cx="5067296" cy="2771781"/>
              <a:chOff x="2344" y="2040"/>
              <a:chExt cx="3192" cy="1746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921" y="3628"/>
                <a:ext cx="758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fossil fuels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4061" y="3134"/>
                <a:ext cx="1045" cy="1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photosynthesis</a:t>
                </a: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4323" y="3336"/>
                <a:ext cx="121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dirty="0">
                    <a:latin typeface="Arial" charset="0"/>
                  </a:rPr>
                  <a:t>carbon dioxide</a:t>
                </a:r>
              </a:p>
              <a:p>
                <a:pPr algn="ctr"/>
                <a:r>
                  <a:rPr lang="en-US" sz="2800" b="1" dirty="0">
                    <a:latin typeface="Arial" charset="0"/>
                  </a:rPr>
                  <a:t>dissolved in water</a:t>
                </a: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344" y="3189"/>
                <a:ext cx="1138" cy="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dirty="0">
                    <a:latin typeface="Arial" charset="0"/>
                  </a:rPr>
                  <a:t>decomposition</a:t>
                </a:r>
              </a:p>
              <a:p>
                <a:pPr algn="ctr"/>
                <a:r>
                  <a:rPr lang="en-US" sz="3200" b="1" dirty="0">
                    <a:latin typeface="Arial" charset="0"/>
                  </a:rPr>
                  <a:t>of organisms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574" y="2931"/>
                <a:ext cx="751" cy="1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Arial" charset="0"/>
                  </a:rPr>
                  <a:t>respiration</a:t>
                </a:r>
                <a:endParaRPr lang="en-US" sz="1300" b="1" dirty="0">
                  <a:latin typeface="Arial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911" y="2040"/>
                <a:ext cx="530" cy="4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carbon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dioxide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in air</a:t>
                </a: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2779" y="2526"/>
                <a:ext cx="1045" cy="1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photosynthesis</a:t>
                </a:r>
                <a:endParaRPr lang="en-US" sz="24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420" y="2284"/>
                <a:ext cx="817" cy="1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Arial" charset="0"/>
                  </a:rPr>
                  <a:t>combustion</a:t>
                </a:r>
                <a:endParaRPr lang="en-US" sz="13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260" y="2192"/>
                <a:ext cx="846" cy="1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Arial" charset="0"/>
                  </a:rPr>
                  <a:t>respiration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86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6371" name="Picture 3" descr="Nitrogen cycle: The flow of Nitrogen through the environ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8763000" cy="6858000"/>
          </a:xfrm>
          <a:prstGeom prst="rect">
            <a:avLst/>
          </a:prstGeom>
          <a:noFill/>
        </p:spPr>
      </p:pic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3352800" y="5257800"/>
            <a:ext cx="2209800" cy="609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6019800" y="5257800"/>
            <a:ext cx="1828800" cy="609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1524000" y="1447800"/>
            <a:ext cx="2137064" cy="36933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Nitrogen Fixation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8686800" y="1447801"/>
            <a:ext cx="17526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Denitrification</a:t>
            </a:r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1513610" y="1365766"/>
            <a:ext cx="2133600" cy="533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8605982" y="1365766"/>
            <a:ext cx="1905000" cy="539234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SPI 3210.3.4 </a:t>
            </a:r>
            <a:r>
              <a:rPr lang="en-US" dirty="0"/>
              <a:t>Predict how changes in a biogeochemical cycle can affect an ecosystem. 	</a:t>
            </a:r>
          </a:p>
          <a:p>
            <a:r>
              <a:rPr lang="en-US" b="1" dirty="0"/>
              <a:t>SPI 3210.2.1 </a:t>
            </a:r>
            <a:r>
              <a:rPr lang="en-US" dirty="0"/>
              <a:t>Predict how population changes of organisms at different trophic levels affect an ecosystem. 	</a:t>
            </a:r>
          </a:p>
          <a:p>
            <a:endParaRPr lang="en-US" dirty="0"/>
          </a:p>
          <a:p>
            <a:r>
              <a:rPr lang="en-US" b="1" dirty="0"/>
              <a:t>SPI 3210.2.6 </a:t>
            </a:r>
            <a:r>
              <a:rPr lang="en-US" dirty="0"/>
              <a:t>Predict how a specific environmental change may lead to the extinction of a particular species. 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02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0712"/>
            <a:ext cx="8610600" cy="6442814"/>
          </a:xfrm>
        </p:spPr>
      </p:pic>
    </p:spTree>
    <p:extLst>
      <p:ext uri="{BB962C8B-B14F-4D97-AF65-F5344CB8AC3E}">
        <p14:creationId xmlns:p14="http://schemas.microsoft.com/office/powerpoint/2010/main" val="27798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vocabulary</a:t>
            </a:r>
          </a:p>
          <a:p>
            <a:r>
              <a:rPr lang="en-US" dirty="0"/>
              <a:t>2. organization </a:t>
            </a:r>
          </a:p>
          <a:p>
            <a:r>
              <a:rPr lang="en-US" dirty="0"/>
              <a:t>3. Biogeochemical cycles </a:t>
            </a:r>
          </a:p>
          <a:p>
            <a:r>
              <a:rPr lang="en-US" dirty="0"/>
              <a:t>4. energy transfer </a:t>
            </a:r>
          </a:p>
          <a:p>
            <a:r>
              <a:rPr lang="en-US" dirty="0"/>
              <a:t>5. food webs/chains</a:t>
            </a:r>
          </a:p>
          <a:p>
            <a:r>
              <a:rPr lang="en-US" dirty="0"/>
              <a:t>6. consumers vs producers</a:t>
            </a:r>
          </a:p>
          <a:p>
            <a:r>
              <a:rPr lang="en-US" dirty="0"/>
              <a:t>7. types of consumers</a:t>
            </a:r>
          </a:p>
          <a:p>
            <a:r>
              <a:rPr lang="en-US" dirty="0"/>
              <a:t>8. surviving bad conditions </a:t>
            </a:r>
          </a:p>
        </p:txBody>
      </p:sp>
    </p:spTree>
    <p:extLst>
      <p:ext uri="{BB962C8B-B14F-4D97-AF65-F5344CB8AC3E}">
        <p14:creationId xmlns:p14="http://schemas.microsoft.com/office/powerpoint/2010/main" val="313980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study of the interactions between organisms and living and nonliving components of their environment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Coined by Ernst Haeckel in 1866</a:t>
            </a:r>
          </a:p>
          <a:p>
            <a:endParaRPr lang="en-US" sz="2800" dirty="0"/>
          </a:p>
          <a:p>
            <a:r>
              <a:rPr lang="en-US" sz="2800" dirty="0"/>
              <a:t>Comes from the Greek words oikos for house and logos for study of</a:t>
            </a:r>
          </a:p>
          <a:p>
            <a:r>
              <a:rPr lang="en-US" sz="2800" dirty="0"/>
              <a:t>So the study of houses in nature</a:t>
            </a:r>
          </a:p>
        </p:txBody>
      </p:sp>
    </p:spTree>
    <p:extLst>
      <p:ext uri="{BB962C8B-B14F-4D97-AF65-F5344CB8AC3E}">
        <p14:creationId xmlns:p14="http://schemas.microsoft.com/office/powerpoint/2010/main" val="268680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2704763"/>
          </a:xfrm>
        </p:spPr>
        <p:txBody>
          <a:bodyPr>
            <a:normAutofit fontScale="90000"/>
          </a:bodyPr>
          <a:lstStyle/>
          <a:p>
            <a:r>
              <a:rPr lang="en-US" dirty="0"/>
              <a:t>Levels of </a:t>
            </a:r>
            <a:br>
              <a:rPr lang="en-US" dirty="0"/>
            </a:br>
            <a:r>
              <a:rPr lang="en-US" dirty="0"/>
              <a:t>Organization</a:t>
            </a:r>
            <a:br>
              <a:rPr lang="en-US" dirty="0"/>
            </a:br>
            <a:r>
              <a:rPr lang="en-US" dirty="0"/>
              <a:t>start small and </a:t>
            </a:r>
            <a:br>
              <a:rPr lang="en-US" dirty="0"/>
            </a:br>
            <a:r>
              <a:rPr lang="en-US" dirty="0"/>
              <a:t>end big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633357" y="0"/>
            <a:ext cx="6400800" cy="6857999"/>
          </a:xfrm>
        </p:spPr>
      </p:pic>
    </p:spTree>
    <p:extLst>
      <p:ext uri="{BB962C8B-B14F-4D97-AF65-F5344CB8AC3E}">
        <p14:creationId xmlns:p14="http://schemas.microsoft.com/office/powerpoint/2010/main" val="102480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Biotic and Abiotic factors-</a:t>
            </a:r>
            <a:br>
              <a:rPr lang="en-US" dirty="0"/>
            </a:br>
            <a:r>
              <a:rPr lang="en-US" dirty="0"/>
              <a:t>is it alive or not?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371" y="2014194"/>
            <a:ext cx="8502737" cy="41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5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Tolerance curve- the optimum levels for survival or the best range to survive in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Can apply to soil, temperature, rainfall, pH, salinity, space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680" y="1769266"/>
            <a:ext cx="5527902" cy="473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0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adapt to rough conditions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799" y="2103120"/>
            <a:ext cx="10673443" cy="3931920"/>
          </a:xfrm>
        </p:spPr>
        <p:txBody>
          <a:bodyPr/>
          <a:lstStyle/>
          <a:p>
            <a:r>
              <a:rPr lang="en-US" dirty="0"/>
              <a:t>Acclimation- within one individual’s lifetime, adjusting to the conditions</a:t>
            </a:r>
          </a:p>
          <a:p>
            <a:r>
              <a:rPr lang="en-US" dirty="0"/>
              <a:t>(adaptation does not count because it changes the genetics of the population over time)</a:t>
            </a:r>
          </a:p>
          <a:p>
            <a:r>
              <a:rPr lang="en-US" dirty="0"/>
              <a:t>Dormancy- sleeping for long periods of time-bears</a:t>
            </a:r>
          </a:p>
          <a:p>
            <a:r>
              <a:rPr lang="en-US" dirty="0"/>
              <a:t>Migration- going somewhere else for a period of time-birds</a:t>
            </a:r>
          </a:p>
        </p:txBody>
      </p:sp>
    </p:spTree>
    <p:extLst>
      <p:ext uri="{BB962C8B-B14F-4D97-AF65-F5344CB8AC3E}">
        <p14:creationId xmlns:p14="http://schemas.microsoft.com/office/powerpoint/2010/main" val="2475284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70</TotalTime>
  <Words>344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Garamond</vt:lpstr>
      <vt:lpstr>Savon</vt:lpstr>
      <vt:lpstr>Introduction to ecology</vt:lpstr>
      <vt:lpstr>Standards </vt:lpstr>
      <vt:lpstr>Objectives </vt:lpstr>
      <vt:lpstr>Ecology </vt:lpstr>
      <vt:lpstr>Levels of  Organization start small and  end big </vt:lpstr>
      <vt:lpstr>Biotic and Abiotic factors- is it alive or not?</vt:lpstr>
      <vt:lpstr>PowerPoint Presentation</vt:lpstr>
      <vt:lpstr>Tolerance curve- the optimum levels for survival or the best range to survive in </vt:lpstr>
      <vt:lpstr>How to adapt to rough conditions</vt:lpstr>
      <vt:lpstr>Niche</vt:lpstr>
      <vt:lpstr>Niche</vt:lpstr>
      <vt:lpstr>Producers</vt:lpstr>
      <vt:lpstr>Trophic levels</vt:lpstr>
      <vt:lpstr>PowerPoint Presentation</vt:lpstr>
      <vt:lpstr>Biomass- only 10 % of energy is passed to next level</vt:lpstr>
      <vt:lpstr>Biogeochemical cycles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ecology</dc:title>
  <dc:creator>Stephanie Brubeck</dc:creator>
  <cp:lastModifiedBy>Stephanie Brubeck</cp:lastModifiedBy>
  <cp:revision>8</cp:revision>
  <dcterms:created xsi:type="dcterms:W3CDTF">2017-04-03T17:52:29Z</dcterms:created>
  <dcterms:modified xsi:type="dcterms:W3CDTF">2017-04-03T21:02:34Z</dcterms:modified>
</cp:coreProperties>
</file>