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8" r:id="rId4"/>
    <p:sldId id="264" r:id="rId5"/>
    <p:sldId id="265" r:id="rId6"/>
    <p:sldId id="259" r:id="rId7"/>
    <p:sldId id="258" r:id="rId8"/>
    <p:sldId id="257" r:id="rId9"/>
    <p:sldId id="260" r:id="rId10"/>
    <p:sldId id="261" r:id="rId11"/>
    <p:sldId id="262" r:id="rId12"/>
    <p:sldId id="263" r:id="rId13"/>
    <p:sldId id="269" r:id="rId14"/>
    <p:sldId id="270" r:id="rId15"/>
    <p:sldId id="26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Bioethics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96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1928 Penicillin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Alexander </a:t>
            </a:r>
            <a:r>
              <a:rPr lang="en-US" dirty="0" err="1"/>
              <a:t>Flemming</a:t>
            </a:r>
            <a:r>
              <a:rPr lang="en-US" dirty="0"/>
              <a:t> was working on bacteria</a:t>
            </a:r>
          </a:p>
          <a:p>
            <a:r>
              <a:rPr lang="en-US" dirty="0"/>
              <a:t>Got contaminated with mold</a:t>
            </a:r>
          </a:p>
          <a:p>
            <a:r>
              <a:rPr lang="en-US" dirty="0"/>
              <a:t>Saw the bacteria did not grow near the mold</a:t>
            </a:r>
          </a:p>
          <a:p>
            <a:r>
              <a:rPr lang="en-US" dirty="0"/>
              <a:t>Started purifying it</a:t>
            </a:r>
          </a:p>
          <a:p>
            <a:endParaRPr lang="en-US" dirty="0"/>
          </a:p>
          <a:p>
            <a:r>
              <a:rPr lang="en-US" dirty="0"/>
              <a:t>Howard Florey finished purifying it and tested on mice</a:t>
            </a:r>
          </a:p>
          <a:p>
            <a:r>
              <a:rPr lang="en-US" dirty="0"/>
              <a:t>Tested in 1940 on a policeman, who was sick, it healed him</a:t>
            </a:r>
          </a:p>
        </p:txBody>
      </p:sp>
    </p:spTree>
    <p:extLst>
      <p:ext uri="{BB962C8B-B14F-4D97-AF65-F5344CB8AC3E}">
        <p14:creationId xmlns:p14="http://schemas.microsoft.com/office/powerpoint/2010/main" val="1357338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1957 Thalidomide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Created by the Germans as a sedative and morning sickness medicine</a:t>
            </a:r>
          </a:p>
          <a:p>
            <a:r>
              <a:rPr lang="en-US" dirty="0"/>
              <a:t>Was teratogenic- caused serious mutations in fetuses</a:t>
            </a:r>
          </a:p>
          <a:p>
            <a:r>
              <a:rPr lang="en-US" dirty="0"/>
              <a:t>Was eventually pulled off the market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164" y="2080727"/>
            <a:ext cx="5810531" cy="3989898"/>
          </a:xfrm>
        </p:spPr>
      </p:pic>
    </p:spTree>
    <p:extLst>
      <p:ext uri="{BB962C8B-B14F-4D97-AF65-F5344CB8AC3E}">
        <p14:creationId xmlns:p14="http://schemas.microsoft.com/office/powerpoint/2010/main" val="1580697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1951 Henrietta Lacks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980" y="2963007"/>
            <a:ext cx="4754562" cy="266934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8506" y="2574758"/>
            <a:ext cx="4754880" cy="4023360"/>
          </a:xfrm>
        </p:spPr>
        <p:txBody>
          <a:bodyPr/>
          <a:lstStyle/>
          <a:p>
            <a:r>
              <a:rPr lang="en-US" dirty="0"/>
              <a:t>Had cervical cancer</a:t>
            </a:r>
          </a:p>
          <a:p>
            <a:r>
              <a:rPr lang="en-US" dirty="0"/>
              <a:t>Went to Johns Hopkins</a:t>
            </a:r>
          </a:p>
          <a:p>
            <a:r>
              <a:rPr lang="en-US" dirty="0"/>
              <a:t>They took a biopsy</a:t>
            </a:r>
          </a:p>
          <a:p>
            <a:r>
              <a:rPr lang="en-US" dirty="0"/>
              <a:t>Never gave her a straight answer</a:t>
            </a:r>
          </a:p>
          <a:p>
            <a:r>
              <a:rPr lang="en-US" dirty="0"/>
              <a:t>Later took biopsies from her children without explaining why</a:t>
            </a:r>
          </a:p>
          <a:p>
            <a:r>
              <a:rPr lang="en-US" dirty="0"/>
              <a:t>Her cancer cells are still living in lines that are used today</a:t>
            </a:r>
          </a:p>
        </p:txBody>
      </p:sp>
    </p:spTree>
    <p:extLst>
      <p:ext uri="{BB962C8B-B14F-4D97-AF65-F5344CB8AC3E}">
        <p14:creationId xmlns:p14="http://schemas.microsoft.com/office/powerpoint/2010/main" val="3876973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ethics of medical and biological research</a:t>
            </a:r>
          </a:p>
          <a:p>
            <a:r>
              <a:rPr lang="en-US" dirty="0"/>
              <a:t>Ethics- the moral principles that govern a person’s behavior or the conducting of an activity</a:t>
            </a:r>
          </a:p>
          <a:p>
            <a:endParaRPr lang="en-US" dirty="0"/>
          </a:p>
          <a:p>
            <a:r>
              <a:rPr lang="en-US" dirty="0"/>
              <a:t>So the rules that tell science and medicine who, what, and how they can test something</a:t>
            </a:r>
          </a:p>
          <a:p>
            <a:endParaRPr lang="en-US" dirty="0"/>
          </a:p>
          <a:p>
            <a:r>
              <a:rPr lang="en-US" dirty="0"/>
              <a:t>Especially important in medicine, law, politics, and biotechnology</a:t>
            </a:r>
          </a:p>
        </p:txBody>
      </p:sp>
    </p:spTree>
    <p:extLst>
      <p:ext uri="{BB962C8B-B14F-4D97-AF65-F5344CB8AC3E}">
        <p14:creationId xmlns:p14="http://schemas.microsoft.com/office/powerpoint/2010/main" val="2180114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Bioethics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93174"/>
            <a:ext cx="9720073" cy="451618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1. Euthanasia</a:t>
            </a:r>
          </a:p>
          <a:p>
            <a:pPr lvl="0"/>
            <a:r>
              <a:rPr lang="en-US" dirty="0"/>
              <a:t>2. Nazi experiments</a:t>
            </a:r>
          </a:p>
          <a:p>
            <a:pPr lvl="0"/>
            <a:r>
              <a:rPr lang="en-US" dirty="0"/>
              <a:t>3. GMO corn and other foods</a:t>
            </a:r>
          </a:p>
          <a:p>
            <a:pPr lvl="0"/>
            <a:r>
              <a:rPr lang="en-US" dirty="0"/>
              <a:t>4. </a:t>
            </a:r>
            <a:r>
              <a:rPr lang="en-US" dirty="0" err="1"/>
              <a:t>Neuroethics</a:t>
            </a:r>
            <a:r>
              <a:rPr lang="en-US" dirty="0"/>
              <a:t>- brain injuries and experiments</a:t>
            </a:r>
          </a:p>
          <a:p>
            <a:pPr lvl="0"/>
            <a:r>
              <a:rPr lang="en-US" dirty="0"/>
              <a:t>5. Cloning</a:t>
            </a:r>
          </a:p>
          <a:p>
            <a:pPr lvl="0"/>
            <a:r>
              <a:rPr lang="en-US" dirty="0"/>
              <a:t>6. Organ donation from human to human</a:t>
            </a:r>
          </a:p>
          <a:p>
            <a:pPr lvl="0"/>
            <a:r>
              <a:rPr lang="en-US" dirty="0"/>
              <a:t>7. </a:t>
            </a:r>
            <a:r>
              <a:rPr lang="en-US" dirty="0" err="1"/>
              <a:t>Xerotransplantation</a:t>
            </a:r>
            <a:r>
              <a:rPr lang="en-US" dirty="0"/>
              <a:t> – organs from animals to humans</a:t>
            </a:r>
          </a:p>
          <a:p>
            <a:pPr lvl="0"/>
            <a:r>
              <a:rPr lang="en-US" dirty="0"/>
              <a:t>8. Stem cell research</a:t>
            </a:r>
          </a:p>
          <a:p>
            <a:pPr lvl="0"/>
            <a:r>
              <a:rPr lang="en-US" dirty="0"/>
              <a:t>9. CRISPR- using technology to change the DNA</a:t>
            </a:r>
          </a:p>
          <a:p>
            <a:pPr lvl="0"/>
            <a:r>
              <a:rPr lang="en-US" dirty="0"/>
              <a:t>10. Henrietta Lacks cancer cells</a:t>
            </a:r>
          </a:p>
          <a:p>
            <a:pPr lvl="0"/>
            <a:r>
              <a:rPr lang="en-US" dirty="0"/>
              <a:t>11. Human research in general </a:t>
            </a:r>
          </a:p>
          <a:p>
            <a:pPr lvl="0"/>
            <a:r>
              <a:rPr lang="en-US"/>
              <a:t>12. Circus </a:t>
            </a:r>
            <a:r>
              <a:rPr lang="en-US" dirty="0"/>
              <a:t>shows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917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Good </a:t>
            </a:r>
            <a:r>
              <a:rPr lang="en-US"/>
              <a:t>or bad?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7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CLE 3210.4.7 </a:t>
            </a:r>
            <a:r>
              <a:rPr lang="en-US" dirty="0"/>
              <a:t>Assess the scientific and ethical ramifications of emerging genetic technologies. 	</a:t>
            </a:r>
          </a:p>
          <a:p>
            <a:r>
              <a:rPr lang="en-US" dirty="0"/>
              <a:t>􀀹</a:t>
            </a:r>
            <a:r>
              <a:rPr lang="en-US" b="1" dirty="0"/>
              <a:t>3210.4.7 </a:t>
            </a:r>
            <a:r>
              <a:rPr lang="en-US" dirty="0"/>
              <a:t>Conduct research to explore the scientific and ethical issues associated with emerging gene technologies. 	</a:t>
            </a:r>
          </a:p>
          <a:p>
            <a:r>
              <a:rPr lang="en-US" b="1" dirty="0"/>
              <a:t>SPI 3210.4.9 </a:t>
            </a:r>
            <a:r>
              <a:rPr lang="en-US" dirty="0"/>
              <a:t>Evaluate the scientific and ethical issues associated with gene technologies: genetic engineering, cloning, transgenic organism production, stem cell research, and DNA fingerprinting.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03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evaluate if something is beneficial or harmful</a:t>
            </a:r>
          </a:p>
          <a:p>
            <a:r>
              <a:rPr lang="en-US" dirty="0"/>
              <a:t>2. be able to explain why we need rules </a:t>
            </a:r>
            <a:r>
              <a:rPr lang="en-US"/>
              <a:t>for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425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PCR- polymerase chain reaction- makes fragmented DNA copies</a:t>
            </a:r>
          </a:p>
          <a:p>
            <a:r>
              <a:rPr lang="en-US" dirty="0"/>
              <a:t>Primers- artificial DNA to initiate replication</a:t>
            </a:r>
          </a:p>
          <a:p>
            <a:r>
              <a:rPr lang="en-US" dirty="0"/>
              <a:t>Restriction enzymes- bacterial proteins to cut into DNA</a:t>
            </a:r>
          </a:p>
          <a:p>
            <a:r>
              <a:rPr lang="en-US" dirty="0"/>
              <a:t>Gel electrophoresis- separates DNA segments by size and charge</a:t>
            </a:r>
          </a:p>
          <a:p>
            <a:r>
              <a:rPr lang="en-US" dirty="0"/>
              <a:t>Recombinant DNA- DNA from multiple sources</a:t>
            </a:r>
          </a:p>
          <a:p>
            <a:r>
              <a:rPr lang="en-US" dirty="0"/>
              <a:t>Vectors- carriers</a:t>
            </a:r>
          </a:p>
          <a:p>
            <a:r>
              <a:rPr lang="en-US" dirty="0"/>
              <a:t>Plasmid- rings of DNA from bacteria</a:t>
            </a:r>
          </a:p>
          <a:p>
            <a:r>
              <a:rPr lang="en-US" dirty="0"/>
              <a:t>Microarray- tool of DNA fragment copies</a:t>
            </a:r>
          </a:p>
        </p:txBody>
      </p:sp>
    </p:spTree>
    <p:extLst>
      <p:ext uri="{BB962C8B-B14F-4D97-AF65-F5344CB8AC3E}">
        <p14:creationId xmlns:p14="http://schemas.microsoft.com/office/powerpoint/2010/main" val="3502716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Genetic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Medicine</a:t>
            </a:r>
          </a:p>
          <a:p>
            <a:r>
              <a:rPr lang="en-US" dirty="0"/>
              <a:t>Gene therapy</a:t>
            </a:r>
          </a:p>
          <a:p>
            <a:r>
              <a:rPr lang="en-US" dirty="0"/>
              <a:t>Stronger plants and animals</a:t>
            </a:r>
          </a:p>
          <a:p>
            <a:r>
              <a:rPr lang="en-US" dirty="0"/>
              <a:t>Vaccines</a:t>
            </a:r>
          </a:p>
          <a:p>
            <a:r>
              <a:rPr lang="en-US" dirty="0"/>
              <a:t>Disease-resistance</a:t>
            </a:r>
          </a:p>
          <a:p>
            <a:r>
              <a:rPr lang="en-US" dirty="0"/>
              <a:t>Pest-resistance</a:t>
            </a:r>
          </a:p>
          <a:p>
            <a:r>
              <a:rPr lang="en-US" dirty="0"/>
              <a:t>Herbicide-resistance in farming</a:t>
            </a:r>
          </a:p>
        </p:txBody>
      </p:sp>
    </p:spTree>
    <p:extLst>
      <p:ext uri="{BB962C8B-B14F-4D97-AF65-F5344CB8AC3E}">
        <p14:creationId xmlns:p14="http://schemas.microsoft.com/office/powerpoint/2010/main" val="1748107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Smallpox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234" y="2177097"/>
            <a:ext cx="4292966" cy="3215581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" y="2084832"/>
            <a:ext cx="4117194" cy="3297036"/>
          </a:xfrm>
        </p:spPr>
      </p:pic>
    </p:spTree>
    <p:extLst>
      <p:ext uri="{BB962C8B-B14F-4D97-AF65-F5344CB8AC3E}">
        <p14:creationId xmlns:p14="http://schemas.microsoft.com/office/powerpoint/2010/main" val="1263785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Smallpox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virus that can be spread by air or contact</a:t>
            </a:r>
          </a:p>
          <a:p>
            <a:r>
              <a:rPr lang="en-US" dirty="0"/>
              <a:t>Causes a bad rash</a:t>
            </a:r>
          </a:p>
          <a:p>
            <a:r>
              <a:rPr lang="en-US" dirty="0"/>
              <a:t>Two types- </a:t>
            </a:r>
            <a:r>
              <a:rPr lang="en-US" dirty="0" err="1"/>
              <a:t>Variola</a:t>
            </a:r>
            <a:r>
              <a:rPr lang="en-US" dirty="0"/>
              <a:t> major and </a:t>
            </a:r>
            <a:r>
              <a:rPr lang="en-US" dirty="0" err="1"/>
              <a:t>Variola</a:t>
            </a:r>
            <a:r>
              <a:rPr lang="en-US" dirty="0"/>
              <a:t> minor</a:t>
            </a:r>
          </a:p>
          <a:p>
            <a:r>
              <a:rPr lang="en-US" dirty="0"/>
              <a:t>Major can kill</a:t>
            </a:r>
          </a:p>
          <a:p>
            <a:r>
              <a:rPr lang="en-US" dirty="0"/>
              <a:t>Incubation of 12-14 days</a:t>
            </a:r>
          </a:p>
        </p:txBody>
      </p:sp>
    </p:spTree>
    <p:extLst>
      <p:ext uri="{BB962C8B-B14F-4D97-AF65-F5344CB8AC3E}">
        <p14:creationId xmlns:p14="http://schemas.microsoft.com/office/powerpoint/2010/main" val="3205887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1796 smallpox vaccine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cow had smallpox</a:t>
            </a:r>
          </a:p>
          <a:p>
            <a:r>
              <a:rPr lang="en-US" dirty="0"/>
              <a:t>A dairy maid got it</a:t>
            </a:r>
          </a:p>
          <a:p>
            <a:r>
              <a:rPr lang="en-US" dirty="0"/>
              <a:t>Edward Jenner gave cowpox to an eight year old boy, took a week to heal</a:t>
            </a:r>
          </a:p>
          <a:p>
            <a:r>
              <a:rPr lang="en-US" dirty="0"/>
              <a:t>Edward Jenner gave smallpox to the eight year old boy, never got sick</a:t>
            </a:r>
          </a:p>
          <a:p>
            <a:r>
              <a:rPr lang="en-US" dirty="0"/>
              <a:t>Tried a couple of times, never got smallpox</a:t>
            </a:r>
          </a:p>
        </p:txBody>
      </p:sp>
    </p:spTree>
    <p:extLst>
      <p:ext uri="{BB962C8B-B14F-4D97-AF65-F5344CB8AC3E}">
        <p14:creationId xmlns:p14="http://schemas.microsoft.com/office/powerpoint/2010/main" val="3206672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1980 smallpox eradication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Last known case in 1980</a:t>
            </a:r>
          </a:p>
          <a:p>
            <a:r>
              <a:rPr lang="en-US" dirty="0"/>
              <a:t>Vaccine has just about wiped out</a:t>
            </a:r>
          </a:p>
          <a:p>
            <a:r>
              <a:rPr lang="en-US" dirty="0"/>
              <a:t>No known cure</a:t>
            </a:r>
          </a:p>
        </p:txBody>
      </p:sp>
    </p:spTree>
    <p:extLst>
      <p:ext uri="{BB962C8B-B14F-4D97-AF65-F5344CB8AC3E}">
        <p14:creationId xmlns:p14="http://schemas.microsoft.com/office/powerpoint/2010/main" val="8280207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90</TotalTime>
  <Words>446</Words>
  <Application>Microsoft Office PowerPoint</Application>
  <PresentationFormat>Widescreen</PresentationFormat>
  <Paragraphs>83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Tw Cen MT</vt:lpstr>
      <vt:lpstr>Tw Cen MT Condensed</vt:lpstr>
      <vt:lpstr>Wingdings 3</vt:lpstr>
      <vt:lpstr>Integral</vt:lpstr>
      <vt:lpstr>Bioethics</vt:lpstr>
      <vt:lpstr>Standards </vt:lpstr>
      <vt:lpstr>objectives</vt:lpstr>
      <vt:lpstr>Vocab</vt:lpstr>
      <vt:lpstr>Genetic engineering</vt:lpstr>
      <vt:lpstr>Smallpox</vt:lpstr>
      <vt:lpstr>Smallpox</vt:lpstr>
      <vt:lpstr>1796 smallpox vaccine</vt:lpstr>
      <vt:lpstr>1980 smallpox eradication</vt:lpstr>
      <vt:lpstr>1928 Penicillin</vt:lpstr>
      <vt:lpstr>1957 Thalidomide</vt:lpstr>
      <vt:lpstr>1951 Henrietta Lacks</vt:lpstr>
      <vt:lpstr>bioethics</vt:lpstr>
      <vt:lpstr>Bioethics examples</vt:lpstr>
      <vt:lpstr>Bioethics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Bioethics</dc:title>
  <dc:creator>Stephanie</dc:creator>
  <cp:lastModifiedBy>Stephanie Brubeck</cp:lastModifiedBy>
  <cp:revision>6</cp:revision>
  <dcterms:created xsi:type="dcterms:W3CDTF">2016-03-04T04:44:57Z</dcterms:created>
  <dcterms:modified xsi:type="dcterms:W3CDTF">2017-02-10T18:02:04Z</dcterms:modified>
</cp:coreProperties>
</file>